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handoutMasterIdLst>
    <p:handoutMasterId r:id="rId38"/>
  </p:handoutMasterIdLst>
  <p:sldIdLst>
    <p:sldId id="256" r:id="rId2"/>
    <p:sldId id="257" r:id="rId3"/>
    <p:sldId id="266" r:id="rId4"/>
    <p:sldId id="260" r:id="rId5"/>
    <p:sldId id="273" r:id="rId6"/>
    <p:sldId id="277" r:id="rId7"/>
    <p:sldId id="278" r:id="rId8"/>
    <p:sldId id="274" r:id="rId9"/>
    <p:sldId id="313" r:id="rId10"/>
    <p:sldId id="314" r:id="rId11"/>
    <p:sldId id="315" r:id="rId12"/>
    <p:sldId id="316" r:id="rId13"/>
    <p:sldId id="317" r:id="rId14"/>
    <p:sldId id="318" r:id="rId15"/>
    <p:sldId id="319" r:id="rId16"/>
    <p:sldId id="268" r:id="rId17"/>
    <p:sldId id="269" r:id="rId18"/>
    <p:sldId id="301" r:id="rId19"/>
    <p:sldId id="279" r:id="rId20"/>
    <p:sldId id="310" r:id="rId21"/>
    <p:sldId id="311" r:id="rId22"/>
    <p:sldId id="286" r:id="rId23"/>
    <p:sldId id="280" r:id="rId24"/>
    <p:sldId id="284" r:id="rId25"/>
    <p:sldId id="285" r:id="rId26"/>
    <p:sldId id="283" r:id="rId27"/>
    <p:sldId id="303" r:id="rId28"/>
    <p:sldId id="289" r:id="rId29"/>
    <p:sldId id="292" r:id="rId30"/>
    <p:sldId id="291" r:id="rId31"/>
    <p:sldId id="294" r:id="rId32"/>
    <p:sldId id="295" r:id="rId33"/>
    <p:sldId id="296" r:id="rId34"/>
    <p:sldId id="305" r:id="rId35"/>
    <p:sldId id="270" r:id="rId36"/>
  </p:sldIdLst>
  <p:sldSz cx="9144000" cy="6858000" type="screen4x3"/>
  <p:notesSz cx="6858000" cy="9144000"/>
  <p:defaultTextStyle>
    <a:defPPr>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0" autoAdjust="0"/>
    <p:restoredTop sz="94699"/>
  </p:normalViewPr>
  <p:slideViewPr>
    <p:cSldViewPr snapToGrid="0" snapToObjects="1">
      <p:cViewPr varScale="1">
        <p:scale>
          <a:sx n="64" d="100"/>
          <a:sy n="64" d="100"/>
        </p:scale>
        <p:origin x="1290"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FE58F2-2519-4F5F-B0A1-EB9D2F306A01}" type="datetimeFigureOut">
              <a:rPr lang="en-US" smtClean="0"/>
              <a:t>2/23/2017</a:t>
            </a:fld>
            <a:endParaRPr 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8336F1-1CDC-4A1A-A937-E30F101CA04F}" type="slidenum">
              <a:rPr lang="en-US" smtClean="0"/>
              <a:t>‹#›</a:t>
            </a:fld>
            <a:endParaRPr lang="en-US"/>
          </a:p>
        </p:txBody>
      </p:sp>
    </p:spTree>
    <p:extLst>
      <p:ext uri="{BB962C8B-B14F-4D97-AF65-F5344CB8AC3E}">
        <p14:creationId xmlns:p14="http://schemas.microsoft.com/office/powerpoint/2010/main" val="3436832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759F54-1FB6-4C48-8555-B10C677D972F}" type="datetimeFigureOut">
              <a:rPr kumimoji="1" lang="zh-TW" altLang="en-US" smtClean="0"/>
              <a:t>2017/2/23</a:t>
            </a:fld>
            <a:endParaRPr kumimoji="1" lang="zh-TW" altLang="en-US"/>
          </a:p>
        </p:txBody>
      </p:sp>
      <p:sp>
        <p:nvSpPr>
          <p:cNvPr id="4" name="投影片影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C84C0CB-99EE-4F47-A6AB-72B440A479B6}" type="slidenum">
              <a:rPr kumimoji="1" lang="zh-TW" altLang="en-US" smtClean="0"/>
              <a:t>‹#›</a:t>
            </a:fld>
            <a:endParaRPr kumimoji="1" lang="zh-TW" altLang="en-US"/>
          </a:p>
        </p:txBody>
      </p:sp>
    </p:spTree>
    <p:extLst>
      <p:ext uri="{BB962C8B-B14F-4D97-AF65-F5344CB8AC3E}">
        <p14:creationId xmlns:p14="http://schemas.microsoft.com/office/powerpoint/2010/main" val="188385908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en-US" dirty="0" smtClean="0"/>
              <a:t>介紹</a:t>
            </a:r>
            <a:r>
              <a:rPr lang="en-US" altLang="zh-TW" dirty="0" smtClean="0"/>
              <a:t>project1</a:t>
            </a:r>
            <a:r>
              <a:rPr lang="zh-TW" altLang="en-US" dirty="0" smtClean="0"/>
              <a:t>需要大家做什麼</a:t>
            </a:r>
            <a:endParaRPr lang="en-US" altLang="zh-TW" dirty="0" smtClean="0"/>
          </a:p>
          <a:p>
            <a:pPr marL="171450" indent="-171450">
              <a:buFont typeface="Arial" panose="020B0604020202020204" pitchFamily="34" charset="0"/>
              <a:buChar char="•"/>
            </a:pPr>
            <a:r>
              <a:rPr lang="en-US" dirty="0" smtClean="0"/>
              <a:t>Project</a:t>
            </a:r>
            <a:r>
              <a:rPr lang="zh-TW" altLang="en-US" dirty="0" smtClean="0"/>
              <a:t>繳交的時間和格式</a:t>
            </a:r>
            <a:r>
              <a:rPr lang="en-US" altLang="zh-TW" dirty="0" smtClean="0"/>
              <a:t>,</a:t>
            </a:r>
            <a:r>
              <a:rPr lang="zh-TW" altLang="en-US" dirty="0" smtClean="0"/>
              <a:t>以及評分的方式</a:t>
            </a:r>
            <a:endParaRPr lang="en-US" altLang="zh-TW" dirty="0" smtClean="0"/>
          </a:p>
          <a:p>
            <a:pPr marL="171450" indent="-171450">
              <a:buFont typeface="Arial" panose="020B0604020202020204" pitchFamily="34" charset="0"/>
              <a:buChar char="•"/>
            </a:pPr>
            <a:r>
              <a:rPr lang="zh-TW" altLang="en-US" dirty="0" smtClean="0"/>
              <a:t>會要求大家連到一台伺服器編寫和測試</a:t>
            </a:r>
            <a:r>
              <a:rPr lang="en-US" altLang="zh-TW" dirty="0" smtClean="0"/>
              <a:t>,</a:t>
            </a:r>
            <a:r>
              <a:rPr lang="zh-TW" altLang="en-US" dirty="0" smtClean="0"/>
              <a:t>所以會簡單和大家介紹遠端連線的方式和可能會用到的一些指令以及工具</a:t>
            </a:r>
            <a:endParaRPr lang="en-US" dirty="0"/>
          </a:p>
        </p:txBody>
      </p:sp>
      <p:sp>
        <p:nvSpPr>
          <p:cNvPr id="4" name="投影片編號版面配置區 3"/>
          <p:cNvSpPr>
            <a:spLocks noGrp="1"/>
          </p:cNvSpPr>
          <p:nvPr>
            <p:ph type="sldNum" sz="quarter" idx="10"/>
          </p:nvPr>
        </p:nvSpPr>
        <p:spPr/>
        <p:txBody>
          <a:bodyPr/>
          <a:lstStyle/>
          <a:p>
            <a:fld id="{EC84C0CB-99EE-4F47-A6AB-72B440A479B6}" type="slidenum">
              <a:rPr kumimoji="1" lang="zh-TW" altLang="en-US" smtClean="0"/>
              <a:t>2</a:t>
            </a:fld>
            <a:endParaRPr kumimoji="1" lang="zh-TW" altLang="en-US"/>
          </a:p>
        </p:txBody>
      </p:sp>
    </p:spTree>
    <p:extLst>
      <p:ext uri="{BB962C8B-B14F-4D97-AF65-F5344CB8AC3E}">
        <p14:creationId xmlns:p14="http://schemas.microsoft.com/office/powerpoint/2010/main" val="2111169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TW" dirty="0" smtClean="0"/>
          </a:p>
        </p:txBody>
      </p:sp>
      <p:sp>
        <p:nvSpPr>
          <p:cNvPr id="4" name="投影片編號版面配置區 3"/>
          <p:cNvSpPr>
            <a:spLocks noGrp="1"/>
          </p:cNvSpPr>
          <p:nvPr>
            <p:ph type="sldNum" sz="quarter" idx="10"/>
          </p:nvPr>
        </p:nvSpPr>
        <p:spPr/>
        <p:txBody>
          <a:bodyPr/>
          <a:lstStyle/>
          <a:p>
            <a:fld id="{EC84C0CB-99EE-4F47-A6AB-72B440A479B6}" type="slidenum">
              <a:rPr kumimoji="1" lang="zh-TW" altLang="en-US" smtClean="0"/>
              <a:t>18</a:t>
            </a:fld>
            <a:endParaRPr kumimoji="1" lang="zh-TW" altLang="en-US"/>
          </a:p>
        </p:txBody>
      </p:sp>
    </p:spTree>
    <p:extLst>
      <p:ext uri="{BB962C8B-B14F-4D97-AF65-F5344CB8AC3E}">
        <p14:creationId xmlns:p14="http://schemas.microsoft.com/office/powerpoint/2010/main" val="1684765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EC84C0CB-99EE-4F47-A6AB-72B440A479B6}" type="slidenum">
              <a:rPr kumimoji="1" lang="zh-TW" altLang="en-US" smtClean="0"/>
              <a:t>23</a:t>
            </a:fld>
            <a:endParaRPr kumimoji="1" lang="zh-TW" altLang="en-US"/>
          </a:p>
        </p:txBody>
      </p:sp>
    </p:spTree>
    <p:extLst>
      <p:ext uri="{BB962C8B-B14F-4D97-AF65-F5344CB8AC3E}">
        <p14:creationId xmlns:p14="http://schemas.microsoft.com/office/powerpoint/2010/main" val="2660912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TW" dirty="0" smtClean="0"/>
          </a:p>
        </p:txBody>
      </p:sp>
      <p:sp>
        <p:nvSpPr>
          <p:cNvPr id="4" name="投影片編號版面配置區 3"/>
          <p:cNvSpPr>
            <a:spLocks noGrp="1"/>
          </p:cNvSpPr>
          <p:nvPr>
            <p:ph type="sldNum" sz="quarter" idx="10"/>
          </p:nvPr>
        </p:nvSpPr>
        <p:spPr/>
        <p:txBody>
          <a:bodyPr/>
          <a:lstStyle/>
          <a:p>
            <a:fld id="{EC84C0CB-99EE-4F47-A6AB-72B440A479B6}" type="slidenum">
              <a:rPr kumimoji="1" lang="zh-TW" altLang="en-US" smtClean="0"/>
              <a:t>27</a:t>
            </a:fld>
            <a:endParaRPr kumimoji="1" lang="zh-TW" altLang="en-US"/>
          </a:p>
        </p:txBody>
      </p:sp>
    </p:spTree>
    <p:extLst>
      <p:ext uri="{BB962C8B-B14F-4D97-AF65-F5344CB8AC3E}">
        <p14:creationId xmlns:p14="http://schemas.microsoft.com/office/powerpoint/2010/main" val="1684765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err="1" smtClean="0"/>
              <a:t>makefile</a:t>
            </a:r>
            <a:r>
              <a:rPr lang="zh-TW" altLang="en-US" dirty="0" smtClean="0"/>
              <a:t>要自己寫喔</a:t>
            </a:r>
            <a:endParaRPr lang="en-US" dirty="0"/>
          </a:p>
        </p:txBody>
      </p:sp>
      <p:sp>
        <p:nvSpPr>
          <p:cNvPr id="4" name="投影片編號版面配置區 3"/>
          <p:cNvSpPr>
            <a:spLocks noGrp="1"/>
          </p:cNvSpPr>
          <p:nvPr>
            <p:ph type="sldNum" sz="quarter" idx="10"/>
          </p:nvPr>
        </p:nvSpPr>
        <p:spPr/>
        <p:txBody>
          <a:bodyPr/>
          <a:lstStyle/>
          <a:p>
            <a:fld id="{EC84C0CB-99EE-4F47-A6AB-72B440A479B6}" type="slidenum">
              <a:rPr kumimoji="1" lang="zh-TW" altLang="en-US" smtClean="0"/>
              <a:t>32</a:t>
            </a:fld>
            <a:endParaRPr kumimoji="1" lang="zh-TW" altLang="en-US"/>
          </a:p>
        </p:txBody>
      </p:sp>
    </p:spTree>
    <p:extLst>
      <p:ext uri="{BB962C8B-B14F-4D97-AF65-F5344CB8AC3E}">
        <p14:creationId xmlns:p14="http://schemas.microsoft.com/office/powerpoint/2010/main" val="547456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TW" dirty="0" smtClean="0"/>
          </a:p>
        </p:txBody>
      </p:sp>
      <p:sp>
        <p:nvSpPr>
          <p:cNvPr id="4" name="投影片編號版面配置區 3"/>
          <p:cNvSpPr>
            <a:spLocks noGrp="1"/>
          </p:cNvSpPr>
          <p:nvPr>
            <p:ph type="sldNum" sz="quarter" idx="10"/>
          </p:nvPr>
        </p:nvSpPr>
        <p:spPr/>
        <p:txBody>
          <a:bodyPr/>
          <a:lstStyle/>
          <a:p>
            <a:fld id="{EC84C0CB-99EE-4F47-A6AB-72B440A479B6}" type="slidenum">
              <a:rPr kumimoji="1" lang="zh-TW" altLang="en-US" smtClean="0"/>
              <a:t>34</a:t>
            </a:fld>
            <a:endParaRPr kumimoji="1" lang="zh-TW" altLang="en-US"/>
          </a:p>
        </p:txBody>
      </p:sp>
    </p:spTree>
    <p:extLst>
      <p:ext uri="{BB962C8B-B14F-4D97-AF65-F5344CB8AC3E}">
        <p14:creationId xmlns:p14="http://schemas.microsoft.com/office/powerpoint/2010/main" val="1684765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設計一個</a:t>
            </a:r>
            <a:r>
              <a:rPr lang="en-US" altLang="zh-TW" dirty="0" smtClean="0"/>
              <a:t>single</a:t>
            </a:r>
            <a:r>
              <a:rPr lang="en-US" altLang="zh-TW" baseline="0" dirty="0" smtClean="0"/>
              <a:t> cycle</a:t>
            </a:r>
            <a:r>
              <a:rPr lang="zh-TW" altLang="en-US" baseline="0" dirty="0" smtClean="0"/>
              <a:t>的模擬器</a:t>
            </a:r>
            <a:r>
              <a:rPr lang="en-US" altLang="zh-TW" baseline="0" dirty="0" smtClean="0"/>
              <a:t>,</a:t>
            </a:r>
            <a:r>
              <a:rPr lang="zh-TW" altLang="en-US" baseline="0" dirty="0" smtClean="0"/>
              <a:t>能夠執行所有定義在</a:t>
            </a:r>
            <a:r>
              <a:rPr lang="en-US" altLang="zh-TW" baseline="0" dirty="0" smtClean="0"/>
              <a:t>appendix a</a:t>
            </a:r>
            <a:r>
              <a:rPr lang="zh-TW" altLang="en-US" baseline="0" dirty="0" smtClean="0"/>
              <a:t>的</a:t>
            </a:r>
            <a:r>
              <a:rPr lang="en-US" altLang="zh-TW" baseline="0" dirty="0" err="1" smtClean="0"/>
              <a:t>mips</a:t>
            </a:r>
            <a:r>
              <a:rPr lang="zh-TW" altLang="en-US" baseline="0" dirty="0" smtClean="0"/>
              <a:t>指令</a:t>
            </a:r>
            <a:endParaRPr lang="en-US" altLang="zh-TW" baseline="0" dirty="0" smtClean="0"/>
          </a:p>
          <a:p>
            <a:r>
              <a:rPr lang="zh-TW" altLang="en-US" baseline="0" dirty="0" smtClean="0"/>
              <a:t>那同學可以對照課本所附的架構圖去設計你的模擬器</a:t>
            </a:r>
            <a:endParaRPr lang="en-US" dirty="0"/>
          </a:p>
        </p:txBody>
      </p:sp>
      <p:sp>
        <p:nvSpPr>
          <p:cNvPr id="4" name="投影片編號版面配置區 3"/>
          <p:cNvSpPr>
            <a:spLocks noGrp="1"/>
          </p:cNvSpPr>
          <p:nvPr>
            <p:ph type="sldNum" sz="quarter" idx="10"/>
          </p:nvPr>
        </p:nvSpPr>
        <p:spPr/>
        <p:txBody>
          <a:bodyPr/>
          <a:lstStyle/>
          <a:p>
            <a:fld id="{EC84C0CB-99EE-4F47-A6AB-72B440A479B6}" type="slidenum">
              <a:rPr kumimoji="1" lang="zh-TW" altLang="en-US" smtClean="0"/>
              <a:t>4</a:t>
            </a:fld>
            <a:endParaRPr kumimoji="1" lang="zh-TW" altLang="en-US"/>
          </a:p>
        </p:txBody>
      </p:sp>
    </p:spTree>
    <p:extLst>
      <p:ext uri="{BB962C8B-B14F-4D97-AF65-F5344CB8AC3E}">
        <p14:creationId xmlns:p14="http://schemas.microsoft.com/office/powerpoint/2010/main" val="3488888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Simulator</a:t>
            </a:r>
            <a:r>
              <a:rPr lang="zh-TW" altLang="en-US" dirty="0" smtClean="0"/>
              <a:t>設計好之後</a:t>
            </a:r>
            <a:r>
              <a:rPr lang="en-US" altLang="zh-TW" dirty="0" smtClean="0"/>
              <a:t>,</a:t>
            </a:r>
            <a:r>
              <a:rPr lang="zh-TW" altLang="en-US" dirty="0" smtClean="0"/>
              <a:t>你們需要設計測試資料去測試你的</a:t>
            </a:r>
            <a:r>
              <a:rPr lang="en-US" altLang="zh-TW" dirty="0" smtClean="0"/>
              <a:t>simulator</a:t>
            </a:r>
          </a:p>
          <a:p>
            <a:r>
              <a:rPr lang="zh-TW" altLang="en-US" dirty="0" smtClean="0"/>
              <a:t>並從</a:t>
            </a:r>
            <a:r>
              <a:rPr lang="en-US" altLang="zh-TW" dirty="0" smtClean="0"/>
              <a:t>simulator</a:t>
            </a:r>
            <a:r>
              <a:rPr lang="zh-TW" altLang="en-US" dirty="0" smtClean="0"/>
              <a:t>的輸出去驗證結果是否正確</a:t>
            </a:r>
            <a:r>
              <a:rPr lang="en-US" altLang="zh-TW" dirty="0" smtClean="0"/>
              <a:t>.</a:t>
            </a:r>
            <a:r>
              <a:rPr lang="en-US" altLang="zh-TW" baseline="0" dirty="0" smtClean="0"/>
              <a:t> </a:t>
            </a:r>
          </a:p>
          <a:p>
            <a:r>
              <a:rPr lang="zh-TW" altLang="en-US" baseline="0" dirty="0" smtClean="0"/>
              <a:t>所以你的</a:t>
            </a:r>
            <a:r>
              <a:rPr lang="zh-TW" altLang="en-US" baseline="0" smtClean="0"/>
              <a:t>測資</a:t>
            </a:r>
            <a:endParaRPr lang="en-US" altLang="zh-TW" dirty="0" smtClean="0"/>
          </a:p>
        </p:txBody>
      </p:sp>
      <p:sp>
        <p:nvSpPr>
          <p:cNvPr id="4" name="投影片編號版面配置區 3"/>
          <p:cNvSpPr>
            <a:spLocks noGrp="1"/>
          </p:cNvSpPr>
          <p:nvPr>
            <p:ph type="sldNum" sz="quarter" idx="10"/>
          </p:nvPr>
        </p:nvSpPr>
        <p:spPr/>
        <p:txBody>
          <a:bodyPr/>
          <a:lstStyle/>
          <a:p>
            <a:fld id="{EC84C0CB-99EE-4F47-A6AB-72B440A479B6}" type="slidenum">
              <a:rPr kumimoji="1" lang="zh-TW" altLang="en-US" smtClean="0"/>
              <a:t>5</a:t>
            </a:fld>
            <a:endParaRPr kumimoji="1" lang="zh-TW" altLang="en-US"/>
          </a:p>
        </p:txBody>
      </p:sp>
    </p:spTree>
    <p:extLst>
      <p:ext uri="{BB962C8B-B14F-4D97-AF65-F5344CB8AC3E}">
        <p14:creationId xmlns:p14="http://schemas.microsoft.com/office/powerpoint/2010/main" val="2987945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	assembly </a:t>
            </a:r>
            <a:r>
              <a:rPr kumimoji="1" lang="zh-TW" altLang="en-US" dirty="0" smtClean="0"/>
              <a:t>拆成兩部分</a:t>
            </a:r>
            <a:endParaRPr kumimoji="1" lang="zh-TW" altLang="en-US" dirty="0"/>
          </a:p>
        </p:txBody>
      </p:sp>
      <p:sp>
        <p:nvSpPr>
          <p:cNvPr id="4" name="投影片編號版面配置區 3"/>
          <p:cNvSpPr>
            <a:spLocks noGrp="1"/>
          </p:cNvSpPr>
          <p:nvPr>
            <p:ph type="sldNum" sz="quarter" idx="10"/>
          </p:nvPr>
        </p:nvSpPr>
        <p:spPr/>
        <p:txBody>
          <a:bodyPr/>
          <a:lstStyle/>
          <a:p>
            <a:fld id="{EC84C0CB-99EE-4F47-A6AB-72B440A479B6}" type="slidenum">
              <a:rPr kumimoji="1" lang="zh-TW" altLang="en-US" smtClean="0"/>
              <a:t>6</a:t>
            </a:fld>
            <a:endParaRPr kumimoji="1" lang="zh-TW" altLang="en-US"/>
          </a:p>
        </p:txBody>
      </p:sp>
    </p:spTree>
    <p:extLst>
      <p:ext uri="{BB962C8B-B14F-4D97-AF65-F5344CB8AC3E}">
        <p14:creationId xmlns:p14="http://schemas.microsoft.com/office/powerpoint/2010/main" val="2987945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EC84C0CB-99EE-4F47-A6AB-72B440A479B6}" type="slidenum">
              <a:rPr kumimoji="1" lang="zh-TW" altLang="en-US" smtClean="0"/>
              <a:t>7</a:t>
            </a:fld>
            <a:endParaRPr kumimoji="1" lang="zh-TW" altLang="en-US"/>
          </a:p>
        </p:txBody>
      </p:sp>
    </p:spTree>
    <p:extLst>
      <p:ext uri="{BB962C8B-B14F-4D97-AF65-F5344CB8AC3E}">
        <p14:creationId xmlns:p14="http://schemas.microsoft.com/office/powerpoint/2010/main" val="2987945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最後我們會收集所有同學繳交的測資去驗證你們的</a:t>
            </a:r>
            <a:r>
              <a:rPr kumimoji="1" lang="en-US" altLang="zh-TW" dirty="0" smtClean="0"/>
              <a:t>simulator.</a:t>
            </a:r>
            <a:r>
              <a:rPr kumimoji="1" lang="zh-TW" altLang="en-US" dirty="0" smtClean="0"/>
              <a:t>加上我們助教的一些</a:t>
            </a:r>
            <a:r>
              <a:rPr kumimoji="1" lang="en-US" altLang="zh-TW" dirty="0" smtClean="0"/>
              <a:t>hidden</a:t>
            </a:r>
            <a:r>
              <a:rPr kumimoji="1" lang="en-US" altLang="zh-TW" baseline="0" dirty="0" smtClean="0"/>
              <a:t> </a:t>
            </a:r>
            <a:r>
              <a:rPr kumimoji="1" lang="en-US" altLang="zh-TW" baseline="0" dirty="0" err="1" smtClean="0"/>
              <a:t>testcase</a:t>
            </a:r>
            <a:r>
              <a:rPr kumimoji="1" lang="en-US" altLang="zh-TW" baseline="0" dirty="0" smtClean="0"/>
              <a:t>.</a:t>
            </a:r>
            <a:endParaRPr kumimoji="1" lang="zh-TW" altLang="en-US" dirty="0"/>
          </a:p>
        </p:txBody>
      </p:sp>
      <p:sp>
        <p:nvSpPr>
          <p:cNvPr id="4" name="投影片編號版面配置區 3"/>
          <p:cNvSpPr>
            <a:spLocks noGrp="1"/>
          </p:cNvSpPr>
          <p:nvPr>
            <p:ph type="sldNum" sz="quarter" idx="10"/>
          </p:nvPr>
        </p:nvSpPr>
        <p:spPr/>
        <p:txBody>
          <a:bodyPr/>
          <a:lstStyle/>
          <a:p>
            <a:fld id="{EC84C0CB-99EE-4F47-A6AB-72B440A479B6}" type="slidenum">
              <a:rPr kumimoji="1" lang="zh-TW" altLang="en-US" smtClean="0"/>
              <a:t>8</a:t>
            </a:fld>
            <a:endParaRPr kumimoji="1" lang="zh-TW" altLang="en-US"/>
          </a:p>
        </p:txBody>
      </p:sp>
    </p:spTree>
    <p:extLst>
      <p:ext uri="{BB962C8B-B14F-4D97-AF65-F5344CB8AC3E}">
        <p14:creationId xmlns:p14="http://schemas.microsoft.com/office/powerpoint/2010/main" val="2987945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Golden</a:t>
            </a:r>
            <a:r>
              <a:rPr kumimoji="1" lang="zh-TW" altLang="en-US" dirty="0" smtClean="0"/>
              <a:t>產生檔案</a:t>
            </a:r>
            <a:endParaRPr kumimoji="1" lang="zh-TW" altLang="en-US" dirty="0"/>
          </a:p>
        </p:txBody>
      </p:sp>
      <p:sp>
        <p:nvSpPr>
          <p:cNvPr id="4" name="投影片編號版面配置區 3"/>
          <p:cNvSpPr>
            <a:spLocks noGrp="1"/>
          </p:cNvSpPr>
          <p:nvPr>
            <p:ph type="sldNum" sz="quarter" idx="10"/>
          </p:nvPr>
        </p:nvSpPr>
        <p:spPr/>
        <p:txBody>
          <a:bodyPr/>
          <a:lstStyle/>
          <a:p>
            <a:fld id="{EC84C0CB-99EE-4F47-A6AB-72B440A479B6}" type="slidenum">
              <a:rPr kumimoji="1" lang="zh-TW" altLang="en-US" smtClean="0"/>
              <a:t>9</a:t>
            </a:fld>
            <a:endParaRPr kumimoji="1" lang="zh-TW" altLang="en-US"/>
          </a:p>
        </p:txBody>
      </p:sp>
    </p:spTree>
    <p:extLst>
      <p:ext uri="{BB962C8B-B14F-4D97-AF65-F5344CB8AC3E}">
        <p14:creationId xmlns:p14="http://schemas.microsoft.com/office/powerpoint/2010/main" val="2987945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Performance</a:t>
            </a:r>
            <a:r>
              <a:rPr lang="en-US" baseline="0" dirty="0" smtClean="0"/>
              <a:t> = run time</a:t>
            </a:r>
            <a:endParaRPr lang="en-US" dirty="0" smtClean="0"/>
          </a:p>
        </p:txBody>
      </p:sp>
      <p:sp>
        <p:nvSpPr>
          <p:cNvPr id="4" name="投影片編號版面配置區 3"/>
          <p:cNvSpPr>
            <a:spLocks noGrp="1"/>
          </p:cNvSpPr>
          <p:nvPr>
            <p:ph type="sldNum" sz="quarter" idx="10"/>
          </p:nvPr>
        </p:nvSpPr>
        <p:spPr/>
        <p:txBody>
          <a:bodyPr/>
          <a:lstStyle/>
          <a:p>
            <a:fld id="{EC84C0CB-99EE-4F47-A6AB-72B440A479B6}" type="slidenum">
              <a:rPr kumimoji="1" lang="zh-TW" altLang="en-US" smtClean="0"/>
              <a:t>12</a:t>
            </a:fld>
            <a:endParaRPr kumimoji="1" lang="zh-TW" altLang="en-US"/>
          </a:p>
        </p:txBody>
      </p:sp>
    </p:spTree>
    <p:extLst>
      <p:ext uri="{BB962C8B-B14F-4D97-AF65-F5344CB8AC3E}">
        <p14:creationId xmlns:p14="http://schemas.microsoft.com/office/powerpoint/2010/main" val="1093087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TW" dirty="0" smtClean="0"/>
              <a:t>Unix-like</a:t>
            </a:r>
            <a:r>
              <a:rPr kumimoji="1" lang="zh-TW" altLang="en-US" dirty="0" smtClean="0"/>
              <a:t> </a:t>
            </a:r>
            <a:r>
              <a:rPr kumimoji="1" lang="en-US" altLang="zh-TW" dirty="0" smtClean="0"/>
              <a:t>Environment:</a:t>
            </a:r>
            <a:r>
              <a:rPr kumimoji="1" lang="zh-TW" altLang="en-US" dirty="0" smtClean="0"/>
              <a:t> </a:t>
            </a:r>
            <a:r>
              <a:rPr kumimoji="1" lang="en-US" altLang="zh-TW" dirty="0" smtClean="0"/>
              <a:t>Shell</a:t>
            </a:r>
            <a:r>
              <a:rPr kumimoji="1" lang="zh-TW" altLang="en-US" dirty="0" smtClean="0"/>
              <a:t> </a:t>
            </a:r>
            <a:r>
              <a:rPr kumimoji="1" lang="en-US" altLang="zh-TW" dirty="0" smtClean="0"/>
              <a:t>Command</a:t>
            </a:r>
            <a:r>
              <a:rPr kumimoji="1" lang="zh-TW" altLang="en-US" dirty="0" smtClean="0"/>
              <a:t>/</a:t>
            </a:r>
            <a:r>
              <a:rPr kumimoji="1" lang="en-US" altLang="zh-TW" dirty="0" smtClean="0"/>
              <a:t>SSH/SFTP</a:t>
            </a:r>
            <a:r>
              <a:rPr kumimoji="1" lang="zh-TW" altLang="zh-TW" dirty="0" smtClean="0"/>
              <a:t>/</a:t>
            </a:r>
            <a:r>
              <a:rPr kumimoji="1" lang="zh-TW" altLang="en-US" dirty="0" smtClean="0"/>
              <a:t> </a:t>
            </a:r>
            <a:r>
              <a:rPr kumimoji="1" lang="en-US" altLang="zh-TW" dirty="0" smtClean="0"/>
              <a:t>Editor(VIM)</a:t>
            </a:r>
          </a:p>
          <a:p>
            <a:r>
              <a:rPr kumimoji="1" lang="en-US" altLang="zh-TW" dirty="0" smtClean="0"/>
              <a:t>Some</a:t>
            </a:r>
            <a:r>
              <a:rPr kumimoji="1" lang="zh-TW" altLang="en-US" dirty="0" smtClean="0"/>
              <a:t> </a:t>
            </a:r>
            <a:r>
              <a:rPr kumimoji="1" lang="en-US" altLang="zh-TW" dirty="0" smtClean="0"/>
              <a:t>Development</a:t>
            </a:r>
            <a:r>
              <a:rPr kumimoji="1" lang="zh-TW" altLang="en-US" dirty="0" smtClean="0"/>
              <a:t> </a:t>
            </a:r>
            <a:r>
              <a:rPr kumimoji="1" lang="en-US" altLang="zh-TW" dirty="0" smtClean="0"/>
              <a:t>Tools:</a:t>
            </a:r>
            <a:r>
              <a:rPr kumimoji="1" lang="zh-TW" altLang="en-US" dirty="0" smtClean="0"/>
              <a:t> </a:t>
            </a:r>
            <a:r>
              <a:rPr kumimoji="1" lang="en-US" altLang="zh-TW" dirty="0" err="1" smtClean="0"/>
              <a:t>tar.gz</a:t>
            </a:r>
            <a:r>
              <a:rPr kumimoji="1" lang="zh-TW" altLang="en-US" dirty="0" smtClean="0"/>
              <a:t> </a:t>
            </a:r>
            <a:r>
              <a:rPr kumimoji="1" lang="en-US" altLang="zh-TW" dirty="0" smtClean="0"/>
              <a:t>/</a:t>
            </a:r>
            <a:r>
              <a:rPr kumimoji="1" lang="zh-TW" altLang="en-US" dirty="0" smtClean="0"/>
              <a:t> </a:t>
            </a:r>
            <a:r>
              <a:rPr kumimoji="1" lang="en-US" altLang="zh-TW" dirty="0" smtClean="0"/>
              <a:t>script</a:t>
            </a:r>
          </a:p>
        </p:txBody>
      </p:sp>
      <p:sp>
        <p:nvSpPr>
          <p:cNvPr id="4" name="投影片編號版面配置區 3"/>
          <p:cNvSpPr>
            <a:spLocks noGrp="1"/>
          </p:cNvSpPr>
          <p:nvPr>
            <p:ph type="sldNum" sz="quarter" idx="10"/>
          </p:nvPr>
        </p:nvSpPr>
        <p:spPr/>
        <p:txBody>
          <a:bodyPr/>
          <a:lstStyle/>
          <a:p>
            <a:fld id="{EC84C0CB-99EE-4F47-A6AB-72B440A479B6}" type="slidenum">
              <a:rPr kumimoji="1" lang="zh-TW" altLang="en-US" smtClean="0"/>
              <a:t>17</a:t>
            </a:fld>
            <a:endParaRPr kumimoji="1" lang="zh-TW" altLang="en-US"/>
          </a:p>
        </p:txBody>
      </p:sp>
    </p:spTree>
    <p:extLst>
      <p:ext uri="{BB962C8B-B14F-4D97-AF65-F5344CB8AC3E}">
        <p14:creationId xmlns:p14="http://schemas.microsoft.com/office/powerpoint/2010/main" val="1684765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83EC1F8A-CD6E-4EDD-9029-7DBE5B83D62E}" type="datetime1">
              <a:rPr kumimoji="1" lang="zh-TW" altLang="en-US" smtClean="0"/>
              <a:t>2017/2/23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0F5F8F5C-FF46-B040-BE83-581A05881DA0}" type="slidenum">
              <a:rPr kumimoji="1" lang="zh-TW" altLang="en-US" smtClean="0"/>
              <a:t>‹#›</a:t>
            </a:fld>
            <a:endParaRPr kumimoji="1" lang="zh-TW" altLang="en-US"/>
          </a:p>
        </p:txBody>
      </p:sp>
    </p:spTree>
    <p:extLst>
      <p:ext uri="{BB962C8B-B14F-4D97-AF65-F5344CB8AC3E}">
        <p14:creationId xmlns:p14="http://schemas.microsoft.com/office/powerpoint/2010/main" val="309584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0B605621-7598-40CC-A53C-73B4045A4EF9}" type="datetime1">
              <a:rPr kumimoji="1" lang="zh-TW" altLang="en-US" smtClean="0"/>
              <a:t>2017/2/23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0F5F8F5C-FF46-B040-BE83-581A05881DA0}" type="slidenum">
              <a:rPr kumimoji="1" lang="zh-TW" altLang="en-US" smtClean="0"/>
              <a:t>‹#›</a:t>
            </a:fld>
            <a:endParaRPr kumimoji="1" lang="zh-TW" altLang="en-US"/>
          </a:p>
        </p:txBody>
      </p:sp>
    </p:spTree>
    <p:extLst>
      <p:ext uri="{BB962C8B-B14F-4D97-AF65-F5344CB8AC3E}">
        <p14:creationId xmlns:p14="http://schemas.microsoft.com/office/powerpoint/2010/main" val="422188407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TW" altLang="en-US" smtClean="0"/>
              <a:t>按一下以編輯母片標題樣式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0B605621-7598-40CC-A53C-73B4045A4EF9}" type="datetime1">
              <a:rPr kumimoji="1" lang="zh-TW" altLang="en-US" smtClean="0"/>
              <a:t>2017/2/23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0F5F8F5C-FF46-B040-BE83-581A05881DA0}" type="slidenum">
              <a:rPr kumimoji="1" lang="zh-TW" altLang="en-US" smtClean="0"/>
              <a:t>‹#›</a:t>
            </a:fld>
            <a:endParaRPr kumimoji="1" lang="zh-TW" alt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8386718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smtClean="0"/>
              <a:t>編輯母片文字樣式</a:t>
            </a:r>
          </a:p>
        </p:txBody>
      </p:sp>
      <p:sp>
        <p:nvSpPr>
          <p:cNvPr id="5" name="Date Placeholder 4"/>
          <p:cNvSpPr>
            <a:spLocks noGrp="1"/>
          </p:cNvSpPr>
          <p:nvPr>
            <p:ph type="dt" sz="half" idx="10"/>
          </p:nvPr>
        </p:nvSpPr>
        <p:spPr/>
        <p:txBody>
          <a:bodyPr/>
          <a:lstStyle/>
          <a:p>
            <a:fld id="{0B605621-7598-40CC-A53C-73B4045A4EF9}" type="datetime1">
              <a:rPr kumimoji="1" lang="zh-TW" altLang="en-US" smtClean="0"/>
              <a:t>2017/2/23</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0F5F8F5C-FF46-B040-BE83-581A05881DA0}" type="slidenum">
              <a:rPr kumimoji="1" lang="zh-TW" altLang="en-US" smtClean="0"/>
              <a:t>‹#›</a:t>
            </a:fld>
            <a:endParaRPr kumimoji="1" lang="zh-TW" altLang="en-US"/>
          </a:p>
        </p:txBody>
      </p:sp>
    </p:spTree>
    <p:extLst>
      <p:ext uri="{BB962C8B-B14F-4D97-AF65-F5344CB8AC3E}">
        <p14:creationId xmlns:p14="http://schemas.microsoft.com/office/powerpoint/2010/main" val="84843283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TW" altLang="en-US" smtClean="0"/>
              <a:t>按一下以編輯母片標題樣式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smtClean="0"/>
              <a:t>編輯母片文字樣式</a:t>
            </a:r>
          </a:p>
        </p:txBody>
      </p:sp>
      <p:sp>
        <p:nvSpPr>
          <p:cNvPr id="5" name="Date Placeholder 4"/>
          <p:cNvSpPr>
            <a:spLocks noGrp="1"/>
          </p:cNvSpPr>
          <p:nvPr>
            <p:ph type="dt" sz="half" idx="10"/>
          </p:nvPr>
        </p:nvSpPr>
        <p:spPr/>
        <p:txBody>
          <a:bodyPr/>
          <a:lstStyle/>
          <a:p>
            <a:fld id="{0B605621-7598-40CC-A53C-73B4045A4EF9}" type="datetime1">
              <a:rPr kumimoji="1" lang="zh-TW" altLang="en-US" smtClean="0"/>
              <a:t>2017/2/23</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0F5F8F5C-FF46-B040-BE83-581A05881DA0}" type="slidenum">
              <a:rPr kumimoji="1" lang="zh-TW" altLang="en-US" smtClean="0"/>
              <a:t>‹#›</a:t>
            </a:fld>
            <a:endParaRPr kumimoji="1" lang="zh-TW" alt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9274629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TW" altLang="en-US" smtClean="0"/>
              <a:t>按一下以編輯母片標題樣式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smtClean="0"/>
              <a:t>編輯母片文字樣式</a:t>
            </a:r>
          </a:p>
        </p:txBody>
      </p:sp>
      <p:sp>
        <p:nvSpPr>
          <p:cNvPr id="5" name="Date Placeholder 4"/>
          <p:cNvSpPr>
            <a:spLocks noGrp="1"/>
          </p:cNvSpPr>
          <p:nvPr>
            <p:ph type="dt" sz="half" idx="10"/>
          </p:nvPr>
        </p:nvSpPr>
        <p:spPr/>
        <p:txBody>
          <a:bodyPr/>
          <a:lstStyle/>
          <a:p>
            <a:fld id="{0B605621-7598-40CC-A53C-73B4045A4EF9}" type="datetime1">
              <a:rPr kumimoji="1" lang="zh-TW" altLang="en-US" smtClean="0"/>
              <a:t>2017/2/23</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0F5F8F5C-FF46-B040-BE83-581A05881DA0}" type="slidenum">
              <a:rPr kumimoji="1" lang="zh-TW" altLang="en-US" smtClean="0"/>
              <a:t>‹#›</a:t>
            </a:fld>
            <a:endParaRPr kumimoji="1" lang="zh-TW" altLang="en-US"/>
          </a:p>
        </p:txBody>
      </p:sp>
    </p:spTree>
    <p:extLst>
      <p:ext uri="{BB962C8B-B14F-4D97-AF65-F5344CB8AC3E}">
        <p14:creationId xmlns:p14="http://schemas.microsoft.com/office/powerpoint/2010/main" val="360364664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01B5046-31FB-43EA-B24C-AE3306AD8D5B}" type="datetime1">
              <a:rPr kumimoji="1" lang="zh-TW" altLang="en-US" smtClean="0"/>
              <a:t>2017/2/23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F5F8F5C-FF46-B040-BE83-581A05881DA0}" type="slidenum">
              <a:rPr kumimoji="1" lang="zh-TW" altLang="en-US" smtClean="0"/>
              <a:t>‹#›</a:t>
            </a:fld>
            <a:endParaRPr kumimoji="1" lang="zh-TW" altLang="en-US"/>
          </a:p>
        </p:txBody>
      </p:sp>
    </p:spTree>
    <p:extLst>
      <p:ext uri="{BB962C8B-B14F-4D97-AF65-F5344CB8AC3E}">
        <p14:creationId xmlns:p14="http://schemas.microsoft.com/office/powerpoint/2010/main" val="331167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7FB8F443-10EA-49A2-A0C5-AB50EB1B79A5}" type="datetime1">
              <a:rPr kumimoji="1" lang="zh-TW" altLang="en-US" smtClean="0"/>
              <a:t>2017/2/23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F5F8F5C-FF46-B040-BE83-581A05881DA0}" type="slidenum">
              <a:rPr kumimoji="1" lang="zh-TW" altLang="en-US" smtClean="0"/>
              <a:t>‹#›</a:t>
            </a:fld>
            <a:endParaRPr kumimoji="1" lang="zh-TW" altLang="en-US"/>
          </a:p>
        </p:txBody>
      </p:sp>
    </p:spTree>
    <p:extLst>
      <p:ext uri="{BB962C8B-B14F-4D97-AF65-F5344CB8AC3E}">
        <p14:creationId xmlns:p14="http://schemas.microsoft.com/office/powerpoint/2010/main" val="1850519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16DBB312-FB03-41AE-B263-D64D9CA674C6}" type="datetime1">
              <a:rPr kumimoji="1" lang="zh-TW" altLang="en-US" smtClean="0"/>
              <a:t>2017/2/23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F5F8F5C-FF46-B040-BE83-581A05881DA0}" type="slidenum">
              <a:rPr kumimoji="1" lang="zh-TW" altLang="en-US" smtClean="0"/>
              <a:t>‹#›</a:t>
            </a:fld>
            <a:endParaRPr kumimoji="1" lang="zh-TW" altLang="en-US"/>
          </a:p>
        </p:txBody>
      </p:sp>
    </p:spTree>
    <p:extLst>
      <p:ext uri="{BB962C8B-B14F-4D97-AF65-F5344CB8AC3E}">
        <p14:creationId xmlns:p14="http://schemas.microsoft.com/office/powerpoint/2010/main" val="2936626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0B605621-7598-40CC-A53C-73B4045A4EF9}" type="datetime1">
              <a:rPr kumimoji="1" lang="zh-TW" altLang="en-US" smtClean="0"/>
              <a:t>2017/2/23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0F5F8F5C-FF46-B040-BE83-581A05881DA0}" type="slidenum">
              <a:rPr kumimoji="1" lang="zh-TW" altLang="en-US" smtClean="0"/>
              <a:t>‹#›</a:t>
            </a:fld>
            <a:endParaRPr kumimoji="1" lang="zh-TW" altLang="en-US"/>
          </a:p>
        </p:txBody>
      </p:sp>
    </p:spTree>
    <p:extLst>
      <p:ext uri="{BB962C8B-B14F-4D97-AF65-F5344CB8AC3E}">
        <p14:creationId xmlns:p14="http://schemas.microsoft.com/office/powerpoint/2010/main" val="100675684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0924B36D-13C5-497D-9DED-0D11C83B47FF}" type="datetime1">
              <a:rPr kumimoji="1" lang="zh-TW" altLang="en-US" smtClean="0"/>
              <a:t>2017/2/23</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0F5F8F5C-FF46-B040-BE83-581A05881DA0}" type="slidenum">
              <a:rPr kumimoji="1" lang="zh-TW" altLang="en-US" smtClean="0"/>
              <a:t>‹#›</a:t>
            </a:fld>
            <a:endParaRPr kumimoji="1" lang="zh-TW" altLang="en-US"/>
          </a:p>
        </p:txBody>
      </p:sp>
    </p:spTree>
    <p:extLst>
      <p:ext uri="{BB962C8B-B14F-4D97-AF65-F5344CB8AC3E}">
        <p14:creationId xmlns:p14="http://schemas.microsoft.com/office/powerpoint/2010/main" val="507449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0B605621-7598-40CC-A53C-73B4045A4EF9}" type="datetime1">
              <a:rPr kumimoji="1" lang="zh-TW" altLang="en-US" smtClean="0"/>
              <a:t>2017/2/23</a:t>
            </a:fld>
            <a:endParaRPr kumimoji="1" lang="zh-TW" altLang="en-US"/>
          </a:p>
        </p:txBody>
      </p:sp>
      <p:sp>
        <p:nvSpPr>
          <p:cNvPr id="8" name="Footer Placeholder 7"/>
          <p:cNvSpPr>
            <a:spLocks noGrp="1"/>
          </p:cNvSpPr>
          <p:nvPr>
            <p:ph type="ftr" sz="quarter" idx="11"/>
          </p:nvPr>
        </p:nvSpPr>
        <p:spPr/>
        <p:txBody>
          <a:bodyPr/>
          <a:lstStyle/>
          <a:p>
            <a:endParaRPr kumimoji="1" lang="zh-TW" alt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0F5F8F5C-FF46-B040-BE83-581A05881DA0}" type="slidenum">
              <a:rPr kumimoji="1" lang="zh-TW" altLang="en-US" smtClean="0"/>
              <a:t>‹#›</a:t>
            </a:fld>
            <a:endParaRPr kumimoji="1" lang="zh-TW" altLang="en-US"/>
          </a:p>
        </p:txBody>
      </p:sp>
    </p:spTree>
    <p:extLst>
      <p:ext uri="{BB962C8B-B14F-4D97-AF65-F5344CB8AC3E}">
        <p14:creationId xmlns:p14="http://schemas.microsoft.com/office/powerpoint/2010/main" val="102464792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C28FE9F3-5191-46C6-ACD1-79A26395D541}" type="datetime1">
              <a:rPr kumimoji="1" lang="zh-TW" altLang="en-US" smtClean="0"/>
              <a:t>2017/2/23</a:t>
            </a:fld>
            <a:endParaRPr kumimoji="1" lang="zh-TW" altLang="en-US"/>
          </a:p>
        </p:txBody>
      </p:sp>
      <p:sp>
        <p:nvSpPr>
          <p:cNvPr id="4" name="Footer Placeholder 3"/>
          <p:cNvSpPr>
            <a:spLocks noGrp="1"/>
          </p:cNvSpPr>
          <p:nvPr>
            <p:ph type="ftr" sz="quarter" idx="11"/>
          </p:nvPr>
        </p:nvSpPr>
        <p:spPr/>
        <p:txBody>
          <a:bodyPr/>
          <a:lstStyle/>
          <a:p>
            <a:endParaRPr kumimoji="1" lang="zh-TW" alt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F5F8F5C-FF46-B040-BE83-581A05881DA0}" type="slidenum">
              <a:rPr kumimoji="1" lang="zh-TW" altLang="en-US" smtClean="0"/>
              <a:t>‹#›</a:t>
            </a:fld>
            <a:endParaRPr kumimoji="1" lang="zh-TW" altLang="en-US"/>
          </a:p>
        </p:txBody>
      </p:sp>
    </p:spTree>
    <p:extLst>
      <p:ext uri="{BB962C8B-B14F-4D97-AF65-F5344CB8AC3E}">
        <p14:creationId xmlns:p14="http://schemas.microsoft.com/office/powerpoint/2010/main" val="768936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DE39C3-F5B7-4E2A-A2C3-5E5EC11C4DE8}" type="datetime1">
              <a:rPr kumimoji="1" lang="zh-TW" altLang="en-US" smtClean="0"/>
              <a:t>2017/2/23</a:t>
            </a:fld>
            <a:endParaRPr kumimoji="1" lang="zh-TW" altLang="en-US"/>
          </a:p>
        </p:txBody>
      </p:sp>
      <p:sp>
        <p:nvSpPr>
          <p:cNvPr id="3" name="Footer Placeholder 2"/>
          <p:cNvSpPr>
            <a:spLocks noGrp="1"/>
          </p:cNvSpPr>
          <p:nvPr>
            <p:ph type="ftr" sz="quarter" idx="11"/>
          </p:nvPr>
        </p:nvSpPr>
        <p:spPr/>
        <p:txBody>
          <a:bodyPr/>
          <a:lstStyle/>
          <a:p>
            <a:endParaRPr kumimoji="1" lang="zh-TW" alt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F5F8F5C-FF46-B040-BE83-581A05881DA0}" type="slidenum">
              <a:rPr kumimoji="1" lang="zh-TW" altLang="en-US" smtClean="0"/>
              <a:t>‹#›</a:t>
            </a:fld>
            <a:endParaRPr kumimoji="1" lang="zh-TW" altLang="en-US"/>
          </a:p>
        </p:txBody>
      </p:sp>
    </p:spTree>
    <p:extLst>
      <p:ext uri="{BB962C8B-B14F-4D97-AF65-F5344CB8AC3E}">
        <p14:creationId xmlns:p14="http://schemas.microsoft.com/office/powerpoint/2010/main" val="2126811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CA4C4DFD-2974-4A4B-AFF3-A3C5C83DDD02}" type="datetime1">
              <a:rPr kumimoji="1" lang="zh-TW" altLang="en-US" smtClean="0"/>
              <a:t>2017/2/23</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F5F8F5C-FF46-B040-BE83-581A05881DA0}" type="slidenum">
              <a:rPr kumimoji="1" lang="zh-TW" altLang="en-US" smtClean="0"/>
              <a:t>‹#›</a:t>
            </a:fld>
            <a:endParaRPr kumimoji="1" lang="zh-TW" altLang="en-US"/>
          </a:p>
        </p:txBody>
      </p:sp>
    </p:spTree>
    <p:extLst>
      <p:ext uri="{BB962C8B-B14F-4D97-AF65-F5344CB8AC3E}">
        <p14:creationId xmlns:p14="http://schemas.microsoft.com/office/powerpoint/2010/main" val="2748913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9E82A428-4D83-442A-91CB-A4B9063610F0}" type="datetime1">
              <a:rPr kumimoji="1" lang="zh-TW" altLang="en-US" smtClean="0"/>
              <a:t>2017/2/23</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0F5F8F5C-FF46-B040-BE83-581A05881DA0}" type="slidenum">
              <a:rPr kumimoji="1" lang="zh-TW" altLang="en-US" smtClean="0"/>
              <a:t>‹#›</a:t>
            </a:fld>
            <a:endParaRPr kumimoji="1" lang="zh-TW" altLang="en-US"/>
          </a:p>
        </p:txBody>
      </p:sp>
    </p:spTree>
    <p:extLst>
      <p:ext uri="{BB962C8B-B14F-4D97-AF65-F5344CB8AC3E}">
        <p14:creationId xmlns:p14="http://schemas.microsoft.com/office/powerpoint/2010/main" val="3097281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0B605621-7598-40CC-A53C-73B4045A4EF9}" type="datetime1">
              <a:rPr kumimoji="1" lang="zh-TW" altLang="en-US" smtClean="0"/>
              <a:t>2017/2/23</a:t>
            </a:fld>
            <a:endParaRPr kumimoji="1" lang="zh-TW" alt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zh-TW" altLang="en-US"/>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0F5F8F5C-FF46-B040-BE83-581A05881DA0}" type="slidenum">
              <a:rPr kumimoji="1" lang="zh-TW" altLang="en-US" smtClean="0"/>
              <a:t>‹#›</a:t>
            </a:fld>
            <a:endParaRPr kumimoji="1" lang="zh-TW" altLang="en-US"/>
          </a:p>
        </p:txBody>
      </p:sp>
    </p:spTree>
    <p:extLst>
      <p:ext uri="{BB962C8B-B14F-4D97-AF65-F5344CB8AC3E}">
        <p14:creationId xmlns:p14="http://schemas.microsoft.com/office/powerpoint/2010/main" val="1979137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linux.vbird.org/linux_basic/0220filemanager.php"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hyperlink" Target="https://www.google.com.tw/search?q=vim+%E6%95%99%E5%AD%B8&amp;oq=vim+&amp;gs_l=serp.3.0.35i39l2j0l8.4395.8670.0.10042.19.8.9.2.3.0.100.783.7j1.8.0....0...1c.1j4.64.serp..0.19.813.cdLNWwjEUDw"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google.com.tw/search?query=makefile%E6%95%99%E5%AD%B8&amp;oq=makefile&amp;aqs=chrome.2.69i57j69i65j69i59j69i60l2.8323j0j7&amp;sourceid=chrome&amp;es_sm=119&amp;ie=UTF-8"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641764" y="2172720"/>
            <a:ext cx="7772400" cy="1470025"/>
          </a:xfrm>
        </p:spPr>
        <p:txBody>
          <a:bodyPr>
            <a:normAutofit/>
          </a:bodyPr>
          <a:lstStyle/>
          <a:p>
            <a:r>
              <a:rPr kumimoji="1" lang="en-US" altLang="zh-TW" sz="6000" dirty="0" smtClean="0">
                <a:latin typeface="Marker Felt"/>
                <a:cs typeface="Marker Felt"/>
              </a:rPr>
              <a:t>Project 1</a:t>
            </a:r>
            <a:r>
              <a:rPr kumimoji="1" lang="zh-TW" altLang="en-US" sz="6000" dirty="0" smtClean="0">
                <a:latin typeface="Marker Felt"/>
                <a:cs typeface="Marker Felt"/>
              </a:rPr>
              <a:t> </a:t>
            </a:r>
            <a:r>
              <a:rPr kumimoji="1" lang="en-US" altLang="zh-TW" sz="6000" dirty="0" smtClean="0">
                <a:latin typeface="Marker Felt"/>
                <a:cs typeface="Marker Felt"/>
              </a:rPr>
              <a:t>Tutorial</a:t>
            </a:r>
            <a:endParaRPr kumimoji="1" lang="zh-TW" altLang="en-US" sz="6000" dirty="0">
              <a:latin typeface="Marker Felt"/>
              <a:cs typeface="Marker Felt"/>
            </a:endParaRPr>
          </a:p>
        </p:txBody>
      </p:sp>
      <p:sp>
        <p:nvSpPr>
          <p:cNvPr id="3" name="子標題 2"/>
          <p:cNvSpPr>
            <a:spLocks noGrp="1"/>
          </p:cNvSpPr>
          <p:nvPr>
            <p:ph type="subTitle" idx="1"/>
          </p:nvPr>
        </p:nvSpPr>
        <p:spPr>
          <a:xfrm>
            <a:off x="1371600" y="4338900"/>
            <a:ext cx="6400800" cy="1752600"/>
          </a:xfrm>
        </p:spPr>
        <p:txBody>
          <a:bodyPr/>
          <a:lstStyle/>
          <a:p>
            <a:pPr algn="ctr"/>
            <a:r>
              <a:rPr lang="en-US" b="1" spc="-1" dirty="0">
                <a:solidFill>
                  <a:srgbClr val="8B8B8B"/>
                </a:solidFill>
                <a:uFill>
                  <a:solidFill>
                    <a:srgbClr val="FFFFFF"/>
                  </a:solidFill>
                </a:uFill>
                <a:latin typeface="Hannotate TC Regular"/>
                <a:ea typeface="微軟正黑體"/>
              </a:rPr>
              <a:t>TA – </a:t>
            </a:r>
            <a:r>
              <a:rPr lang="en-US" b="1" spc="-1" dirty="0" err="1">
                <a:solidFill>
                  <a:srgbClr val="8B8B8B"/>
                </a:solidFill>
                <a:uFill>
                  <a:solidFill>
                    <a:srgbClr val="FFFFFF"/>
                  </a:solidFill>
                </a:uFill>
                <a:latin typeface="Hannotate TC Regular"/>
                <a:ea typeface="微軟正黑體"/>
              </a:rPr>
              <a:t>金國丞</a:t>
            </a:r>
            <a:endParaRPr lang="en-US" spc="-1" dirty="0">
              <a:solidFill>
                <a:srgbClr val="000000"/>
              </a:solidFill>
              <a:uFill>
                <a:solidFill>
                  <a:srgbClr val="FFFFFF"/>
                </a:solidFill>
              </a:uFill>
              <a:latin typeface="Arial"/>
            </a:endParaRPr>
          </a:p>
          <a:p>
            <a:pPr algn="ctr"/>
            <a:r>
              <a:rPr lang="en-US" b="1" spc="-1" dirty="0">
                <a:solidFill>
                  <a:srgbClr val="8B8B8B"/>
                </a:solidFill>
                <a:uFill>
                  <a:solidFill>
                    <a:srgbClr val="FFFFFF"/>
                  </a:solidFill>
                </a:uFill>
                <a:latin typeface="Hannotate TC Regular"/>
                <a:ea typeface="微軟正黑體"/>
              </a:rPr>
              <a:t>TA – </a:t>
            </a:r>
            <a:r>
              <a:rPr lang="en-US" b="1" spc="-1" dirty="0" err="1">
                <a:solidFill>
                  <a:srgbClr val="8B8B8B"/>
                </a:solidFill>
                <a:uFill>
                  <a:solidFill>
                    <a:srgbClr val="FFFFFF"/>
                  </a:solidFill>
                </a:uFill>
                <a:latin typeface="Hannotate TC Regular"/>
                <a:ea typeface="微軟正黑體"/>
              </a:rPr>
              <a:t>黃柏瑀</a:t>
            </a:r>
            <a:endParaRPr lang="en-US" spc="-1" dirty="0">
              <a:solidFill>
                <a:srgbClr val="000000"/>
              </a:solidFill>
              <a:uFill>
                <a:solidFill>
                  <a:srgbClr val="FFFFFF"/>
                </a:solidFill>
              </a:uFill>
              <a:latin typeface="Arial"/>
            </a:endParaRPr>
          </a:p>
          <a:p>
            <a:pPr algn="ctr"/>
            <a:r>
              <a:rPr lang="en-US" b="1" spc="-1" dirty="0">
                <a:solidFill>
                  <a:srgbClr val="8B8B8B"/>
                </a:solidFill>
                <a:uFill>
                  <a:solidFill>
                    <a:srgbClr val="FFFFFF"/>
                  </a:solidFill>
                </a:uFill>
                <a:latin typeface="Hannotate TC Regular"/>
                <a:ea typeface="微軟正黑體"/>
              </a:rPr>
              <a:t>TA – </a:t>
            </a:r>
            <a:r>
              <a:rPr lang="en-US" b="1" spc="-1" dirty="0" err="1">
                <a:solidFill>
                  <a:srgbClr val="8B8B8B"/>
                </a:solidFill>
                <a:uFill>
                  <a:solidFill>
                    <a:srgbClr val="FFFFFF"/>
                  </a:solidFill>
                </a:uFill>
                <a:latin typeface="Hannotate TC Regular"/>
                <a:ea typeface="微軟正黑體"/>
              </a:rPr>
              <a:t>呂宗穎</a:t>
            </a:r>
            <a:endParaRPr lang="en-US" spc="-1" dirty="0">
              <a:solidFill>
                <a:srgbClr val="000000"/>
              </a:solidFill>
              <a:uFill>
                <a:solidFill>
                  <a:srgbClr val="FFFFFF"/>
                </a:solidFill>
              </a:uFill>
              <a:latin typeface="Arial"/>
            </a:endParaRPr>
          </a:p>
        </p:txBody>
      </p:sp>
      <p:sp>
        <p:nvSpPr>
          <p:cNvPr id="7" name="投影片編號版面配置區 6"/>
          <p:cNvSpPr>
            <a:spLocks noGrp="1"/>
          </p:cNvSpPr>
          <p:nvPr>
            <p:ph type="sldNum" sz="quarter" idx="12"/>
          </p:nvPr>
        </p:nvSpPr>
        <p:spPr/>
        <p:txBody>
          <a:bodyPr/>
          <a:lstStyle/>
          <a:p>
            <a:fld id="{0F5F8F5C-FF46-B040-BE83-581A05881DA0}" type="slidenum">
              <a:rPr kumimoji="1" lang="zh-TW" altLang="en-US" smtClean="0"/>
              <a:t>1</a:t>
            </a:fld>
            <a:endParaRPr kumimoji="1" lang="zh-TW" altLang="en-US"/>
          </a:p>
        </p:txBody>
      </p:sp>
      <p:sp>
        <p:nvSpPr>
          <p:cNvPr id="4" name="子標題 2"/>
          <p:cNvSpPr txBox="1">
            <a:spLocks/>
          </p:cNvSpPr>
          <p:nvPr/>
        </p:nvSpPr>
        <p:spPr>
          <a:xfrm>
            <a:off x="181810" y="183148"/>
            <a:ext cx="7233457"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kumimoji="1" lang="en-US" altLang="zh-TW" b="1" dirty="0" smtClean="0">
                <a:latin typeface="Baskerville"/>
                <a:cs typeface="Baskerville"/>
              </a:rPr>
              <a:t>10520</a:t>
            </a:r>
            <a:r>
              <a:rPr kumimoji="1" lang="zh-TW" altLang="en-US" b="1" dirty="0" smtClean="0">
                <a:latin typeface="Baskerville"/>
                <a:cs typeface="Baskerville"/>
              </a:rPr>
              <a:t> </a:t>
            </a:r>
            <a:r>
              <a:rPr kumimoji="1" lang="en-US" altLang="zh-TW" b="1" dirty="0" smtClean="0">
                <a:latin typeface="Baskerville"/>
                <a:cs typeface="Baskerville"/>
              </a:rPr>
              <a:t>CS410001</a:t>
            </a:r>
          </a:p>
          <a:p>
            <a:pPr algn="l"/>
            <a:r>
              <a:rPr kumimoji="1" lang="en-US" altLang="zh-TW" b="1" dirty="0" smtClean="0">
                <a:latin typeface="Baskerville"/>
                <a:cs typeface="Baskerville"/>
              </a:rPr>
              <a:t>Computer</a:t>
            </a:r>
            <a:r>
              <a:rPr kumimoji="1" lang="zh-TW" altLang="en-US" b="1" dirty="0" smtClean="0">
                <a:latin typeface="Baskerville"/>
                <a:cs typeface="Baskerville"/>
              </a:rPr>
              <a:t> </a:t>
            </a:r>
            <a:r>
              <a:rPr kumimoji="1" lang="en-US" altLang="zh-TW" b="1" dirty="0" smtClean="0">
                <a:latin typeface="Baskerville"/>
                <a:cs typeface="Baskerville"/>
              </a:rPr>
              <a:t>Architecture</a:t>
            </a:r>
            <a:r>
              <a:rPr kumimoji="1" lang="zh-TW" altLang="en-US" b="1" dirty="0" smtClean="0">
                <a:latin typeface="Baskerville"/>
                <a:cs typeface="Baskerville"/>
              </a:rPr>
              <a:t>, </a:t>
            </a:r>
            <a:r>
              <a:rPr kumimoji="1" lang="en-US" altLang="zh-TW" b="1" dirty="0" smtClean="0">
                <a:latin typeface="Baskerville"/>
                <a:cs typeface="Baskerville"/>
              </a:rPr>
              <a:t>Prof.</a:t>
            </a:r>
            <a:r>
              <a:rPr kumimoji="1" lang="zh-TW" altLang="en-US" b="1" dirty="0" smtClean="0">
                <a:latin typeface="Baskerville"/>
                <a:cs typeface="Baskerville"/>
              </a:rPr>
              <a:t> </a:t>
            </a:r>
            <a:r>
              <a:rPr kumimoji="1" lang="en-US" altLang="zh-TW" b="1" dirty="0" err="1" smtClean="0">
                <a:latin typeface="Baskerville"/>
                <a:cs typeface="Baskerville"/>
              </a:rPr>
              <a:t>Tsay</a:t>
            </a:r>
            <a:endParaRPr kumimoji="1" lang="en-US" altLang="zh-TW" b="1" dirty="0" smtClean="0">
              <a:latin typeface="Baskerville"/>
              <a:cs typeface="Baskerville"/>
            </a:endParaRPr>
          </a:p>
          <a:p>
            <a:pPr algn="l"/>
            <a:r>
              <a:rPr kumimoji="1" lang="en-US" altLang="zh-TW" b="1" dirty="0" smtClean="0">
                <a:latin typeface="Baskerville"/>
                <a:cs typeface="Baskerville"/>
              </a:rPr>
              <a:t>2017.02.23</a:t>
            </a:r>
          </a:p>
        </p:txBody>
      </p:sp>
      <p:sp>
        <p:nvSpPr>
          <p:cNvPr id="5" name="文字方塊 4"/>
          <p:cNvSpPr txBox="1"/>
          <p:nvPr/>
        </p:nvSpPr>
        <p:spPr>
          <a:xfrm>
            <a:off x="10322756" y="3458079"/>
            <a:ext cx="184666"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14245795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Outline</a:t>
            </a:r>
            <a:endParaRPr kumimoji="1" lang="zh-TW" altLang="en-US" dirty="0"/>
          </a:p>
        </p:txBody>
      </p:sp>
      <p:sp>
        <p:nvSpPr>
          <p:cNvPr id="3" name="內容版面配置區 2"/>
          <p:cNvSpPr>
            <a:spLocks noGrp="1"/>
          </p:cNvSpPr>
          <p:nvPr>
            <p:ph idx="1"/>
          </p:nvPr>
        </p:nvSpPr>
        <p:spPr/>
        <p:txBody>
          <a:bodyPr/>
          <a:lstStyle/>
          <a:p>
            <a:endParaRPr kumimoji="1" lang="en-US" altLang="zh-TW" dirty="0"/>
          </a:p>
          <a:p>
            <a:r>
              <a:rPr kumimoji="1" lang="en-US" altLang="zh-TW" dirty="0" smtClean="0">
                <a:solidFill>
                  <a:srgbClr val="BFBFBF"/>
                </a:solidFill>
              </a:rPr>
              <a:t>About</a:t>
            </a:r>
            <a:r>
              <a:rPr kumimoji="1" lang="zh-TW" altLang="en-US" dirty="0" smtClean="0">
                <a:solidFill>
                  <a:srgbClr val="BFBFBF"/>
                </a:solidFill>
              </a:rPr>
              <a:t> </a:t>
            </a:r>
            <a:r>
              <a:rPr kumimoji="1" lang="en-US" altLang="zh-TW" dirty="0" smtClean="0">
                <a:solidFill>
                  <a:srgbClr val="BFBFBF"/>
                </a:solidFill>
              </a:rPr>
              <a:t>Project</a:t>
            </a:r>
            <a:r>
              <a:rPr kumimoji="1" lang="zh-TW" altLang="en-US" dirty="0" smtClean="0">
                <a:solidFill>
                  <a:srgbClr val="BFBFBF"/>
                </a:solidFill>
              </a:rPr>
              <a:t> </a:t>
            </a:r>
            <a:r>
              <a:rPr kumimoji="1" lang="en-US" altLang="zh-TW" dirty="0" smtClean="0">
                <a:solidFill>
                  <a:srgbClr val="BFBFBF"/>
                </a:solidFill>
              </a:rPr>
              <a:t>1</a:t>
            </a:r>
            <a:r>
              <a:rPr kumimoji="1" lang="zh-TW" altLang="en-US" dirty="0" smtClean="0">
                <a:solidFill>
                  <a:srgbClr val="BFBFBF"/>
                </a:solidFill>
              </a:rPr>
              <a:t> </a:t>
            </a:r>
            <a:endParaRPr kumimoji="1" lang="en-US" altLang="zh-TW" dirty="0" smtClean="0">
              <a:solidFill>
                <a:srgbClr val="BFBFBF"/>
              </a:solidFill>
            </a:endParaRPr>
          </a:p>
          <a:p>
            <a:r>
              <a:rPr kumimoji="1" lang="en-US" altLang="zh-TW" dirty="0"/>
              <a:t>Submission</a:t>
            </a:r>
            <a:r>
              <a:rPr kumimoji="1" lang="zh-TW" altLang="en-US" dirty="0"/>
              <a:t> </a:t>
            </a:r>
            <a:r>
              <a:rPr kumimoji="1" lang="en-US" altLang="zh-TW" dirty="0"/>
              <a:t>&amp;</a:t>
            </a:r>
            <a:r>
              <a:rPr kumimoji="1" lang="zh-TW" altLang="en-US" dirty="0"/>
              <a:t> </a:t>
            </a:r>
            <a:r>
              <a:rPr kumimoji="1" lang="en-US" altLang="zh-TW" dirty="0"/>
              <a:t>Grading</a:t>
            </a:r>
            <a:r>
              <a:rPr kumimoji="1" lang="zh-TW" altLang="en-US" dirty="0"/>
              <a:t> </a:t>
            </a:r>
            <a:r>
              <a:rPr kumimoji="1" lang="en-US" altLang="zh-TW" dirty="0" smtClean="0"/>
              <a:t>Policy</a:t>
            </a:r>
            <a:endParaRPr kumimoji="1" lang="en-US" altLang="zh-TW" dirty="0" smtClean="0">
              <a:solidFill>
                <a:srgbClr val="BFBFBF"/>
              </a:solidFill>
            </a:endParaRPr>
          </a:p>
          <a:p>
            <a:r>
              <a:rPr kumimoji="1" lang="en-US" altLang="zh-TW" dirty="0" smtClean="0">
                <a:solidFill>
                  <a:srgbClr val="BFBFBF"/>
                </a:solidFill>
              </a:rPr>
              <a:t>Development</a:t>
            </a:r>
            <a:r>
              <a:rPr kumimoji="1" lang="zh-TW" altLang="en-US" dirty="0" smtClean="0">
                <a:solidFill>
                  <a:srgbClr val="BFBFBF"/>
                </a:solidFill>
              </a:rPr>
              <a:t> </a:t>
            </a:r>
            <a:r>
              <a:rPr kumimoji="1" lang="en-US" altLang="zh-TW" dirty="0" smtClean="0">
                <a:solidFill>
                  <a:srgbClr val="BFBFBF"/>
                </a:solidFill>
              </a:rPr>
              <a:t>Environment</a:t>
            </a:r>
          </a:p>
          <a:p>
            <a:endParaRPr kumimoji="1" lang="zh-TW" altLang="en-US" dirty="0"/>
          </a:p>
        </p:txBody>
      </p:sp>
      <p:sp>
        <p:nvSpPr>
          <p:cNvPr id="5" name="投影片編號版面配置區 4"/>
          <p:cNvSpPr>
            <a:spLocks noGrp="1"/>
          </p:cNvSpPr>
          <p:nvPr>
            <p:ph type="sldNum" sz="quarter" idx="12"/>
          </p:nvPr>
        </p:nvSpPr>
        <p:spPr/>
        <p:txBody>
          <a:bodyPr/>
          <a:lstStyle/>
          <a:p>
            <a:fld id="{0F5F8F5C-FF46-B040-BE83-581A05881DA0}" type="slidenum">
              <a:rPr kumimoji="1" lang="zh-TW" altLang="en-US" smtClean="0"/>
              <a:t>10</a:t>
            </a:fld>
            <a:endParaRPr kumimoji="1" lang="zh-TW" altLang="en-US"/>
          </a:p>
        </p:txBody>
      </p:sp>
    </p:spTree>
    <p:extLst>
      <p:ext uri="{BB962C8B-B14F-4D97-AF65-F5344CB8AC3E}">
        <p14:creationId xmlns:p14="http://schemas.microsoft.com/office/powerpoint/2010/main" val="7057255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272" y="2652814"/>
            <a:ext cx="1899434" cy="1001374"/>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421" y="3653939"/>
            <a:ext cx="2079433" cy="947484"/>
          </a:xfrm>
          <a:prstGeom prst="rect">
            <a:avLst/>
          </a:prstGeom>
        </p:spPr>
      </p:pic>
      <p:pic>
        <p:nvPicPr>
          <p:cNvPr id="4" name="圖片 3"/>
          <p:cNvPicPr>
            <a:picLocks noChangeAspect="1"/>
          </p:cNvPicPr>
          <p:nvPr/>
        </p:nvPicPr>
        <p:blipFill>
          <a:blip r:embed="rId4"/>
          <a:stretch>
            <a:fillRect/>
          </a:stretch>
        </p:blipFill>
        <p:spPr>
          <a:xfrm>
            <a:off x="320842" y="1451619"/>
            <a:ext cx="3135032" cy="3949700"/>
          </a:xfrm>
          <a:prstGeom prst="rect">
            <a:avLst/>
          </a:prstGeom>
        </p:spPr>
      </p:pic>
      <p:sp>
        <p:nvSpPr>
          <p:cNvPr id="8" name="文字方塊 7"/>
          <p:cNvSpPr txBox="1"/>
          <p:nvPr/>
        </p:nvSpPr>
        <p:spPr>
          <a:xfrm>
            <a:off x="6202259" y="2763716"/>
            <a:ext cx="3005951" cy="1200329"/>
          </a:xfrm>
          <a:prstGeom prst="rect">
            <a:avLst/>
          </a:prstGeom>
          <a:noFill/>
        </p:spPr>
        <p:txBody>
          <a:bodyPr wrap="none" rtlCol="0">
            <a:spAutoFit/>
          </a:bodyPr>
          <a:lstStyle/>
          <a:p>
            <a:r>
              <a:rPr kumimoji="1" lang="en-US" altLang="zh-TW" b="1" dirty="0" smtClean="0">
                <a:solidFill>
                  <a:srgbClr val="008000"/>
                </a:solidFill>
              </a:rPr>
              <a:t>Correctness:</a:t>
            </a:r>
            <a:r>
              <a:rPr kumimoji="1" lang="zh-TW" altLang="en-US" b="1" dirty="0" smtClean="0">
                <a:solidFill>
                  <a:srgbClr val="008000"/>
                </a:solidFill>
              </a:rPr>
              <a:t> </a:t>
            </a:r>
            <a:r>
              <a:rPr kumimoji="1" lang="en-US" altLang="zh-TW" b="1" dirty="0" smtClean="0">
                <a:solidFill>
                  <a:srgbClr val="008000"/>
                </a:solidFill>
              </a:rPr>
              <a:t>(25%)</a:t>
            </a:r>
          </a:p>
          <a:p>
            <a:r>
              <a:rPr kumimoji="1" lang="zh-TW" altLang="zh-TW" b="1" dirty="0" smtClean="0">
                <a:solidFill>
                  <a:srgbClr val="008000"/>
                </a:solidFill>
              </a:rPr>
              <a:t>-</a:t>
            </a:r>
            <a:r>
              <a:rPr kumimoji="1" lang="zh-TW" altLang="en-US" b="1" dirty="0" smtClean="0">
                <a:solidFill>
                  <a:srgbClr val="008000"/>
                </a:solidFill>
              </a:rPr>
              <a:t> </a:t>
            </a:r>
            <a:r>
              <a:rPr kumimoji="1" lang="en-US" altLang="zh-TW" b="1" dirty="0" smtClean="0">
                <a:solidFill>
                  <a:srgbClr val="008000"/>
                </a:solidFill>
              </a:rPr>
              <a:t>Open</a:t>
            </a:r>
            <a:r>
              <a:rPr kumimoji="1" lang="zh-TW" altLang="en-US" b="1" dirty="0" smtClean="0">
                <a:solidFill>
                  <a:srgbClr val="008000"/>
                </a:solidFill>
              </a:rPr>
              <a:t> </a:t>
            </a:r>
            <a:r>
              <a:rPr kumimoji="1" lang="en-US" altLang="zh-TW" b="1" dirty="0" smtClean="0">
                <a:solidFill>
                  <a:srgbClr val="008000"/>
                </a:solidFill>
              </a:rPr>
              <a:t>(15%)</a:t>
            </a:r>
          </a:p>
          <a:p>
            <a:r>
              <a:rPr kumimoji="1" lang="en-US" altLang="zh-TW" b="1" dirty="0" smtClean="0">
                <a:solidFill>
                  <a:srgbClr val="008000"/>
                </a:solidFill>
              </a:rPr>
              <a:t>-</a:t>
            </a:r>
            <a:r>
              <a:rPr kumimoji="1" lang="zh-TW" altLang="en-US" b="1" dirty="0" smtClean="0">
                <a:solidFill>
                  <a:srgbClr val="008000"/>
                </a:solidFill>
              </a:rPr>
              <a:t> </a:t>
            </a:r>
            <a:r>
              <a:rPr kumimoji="1" lang="en-US" altLang="zh-TW" b="1" dirty="0" smtClean="0">
                <a:solidFill>
                  <a:srgbClr val="008000"/>
                </a:solidFill>
              </a:rPr>
              <a:t>Hidden</a:t>
            </a:r>
            <a:r>
              <a:rPr kumimoji="1" lang="zh-TW" altLang="en-US" b="1" dirty="0" smtClean="0">
                <a:solidFill>
                  <a:srgbClr val="008000"/>
                </a:solidFill>
              </a:rPr>
              <a:t> </a:t>
            </a:r>
            <a:r>
              <a:rPr kumimoji="1" lang="en-US" altLang="zh-TW" b="1" dirty="0" smtClean="0">
                <a:solidFill>
                  <a:srgbClr val="008000"/>
                </a:solidFill>
              </a:rPr>
              <a:t>(5%</a:t>
            </a:r>
            <a:r>
              <a:rPr kumimoji="1" lang="zh-TW" altLang="en-US" b="1" dirty="0">
                <a:solidFill>
                  <a:srgbClr val="008000"/>
                </a:solidFill>
              </a:rPr>
              <a:t>*</a:t>
            </a:r>
            <a:r>
              <a:rPr kumimoji="1" lang="en-US" altLang="zh-TW" b="1" dirty="0">
                <a:solidFill>
                  <a:srgbClr val="008000"/>
                </a:solidFill>
              </a:rPr>
              <a:t>correct</a:t>
            </a:r>
            <a:r>
              <a:rPr kumimoji="1" lang="zh-TW" altLang="en-US" b="1" dirty="0">
                <a:solidFill>
                  <a:srgbClr val="008000"/>
                </a:solidFill>
              </a:rPr>
              <a:t> </a:t>
            </a:r>
            <a:r>
              <a:rPr kumimoji="1" lang="en-US" altLang="zh-TW" b="1" dirty="0" smtClean="0">
                <a:solidFill>
                  <a:srgbClr val="008000"/>
                </a:solidFill>
              </a:rPr>
              <a:t>ratio)</a:t>
            </a:r>
          </a:p>
          <a:p>
            <a:r>
              <a:rPr kumimoji="1" lang="zh-TW" altLang="zh-TW" b="1" dirty="0" smtClean="0">
                <a:solidFill>
                  <a:srgbClr val="008000"/>
                </a:solidFill>
              </a:rPr>
              <a:t>-</a:t>
            </a:r>
            <a:r>
              <a:rPr kumimoji="1" lang="zh-TW" altLang="en-US" b="1" dirty="0" smtClean="0">
                <a:solidFill>
                  <a:srgbClr val="008000"/>
                </a:solidFill>
              </a:rPr>
              <a:t> </a:t>
            </a:r>
            <a:r>
              <a:rPr kumimoji="1" lang="en-US" altLang="zh-TW" b="1" dirty="0" smtClean="0">
                <a:solidFill>
                  <a:srgbClr val="008000"/>
                </a:solidFill>
              </a:rPr>
              <a:t>Students’</a:t>
            </a:r>
            <a:r>
              <a:rPr kumimoji="1" lang="zh-TW" altLang="en-US" b="1" dirty="0" smtClean="0">
                <a:solidFill>
                  <a:srgbClr val="008000"/>
                </a:solidFill>
              </a:rPr>
              <a:t> </a:t>
            </a:r>
            <a:r>
              <a:rPr kumimoji="1" lang="en-US" altLang="zh-TW" b="1" dirty="0" smtClean="0">
                <a:solidFill>
                  <a:srgbClr val="008000"/>
                </a:solidFill>
              </a:rPr>
              <a:t>(5%</a:t>
            </a:r>
            <a:r>
              <a:rPr kumimoji="1" lang="zh-TW" altLang="en-US" b="1" dirty="0" smtClean="0">
                <a:solidFill>
                  <a:srgbClr val="008000"/>
                </a:solidFill>
              </a:rPr>
              <a:t>*</a:t>
            </a:r>
            <a:r>
              <a:rPr kumimoji="1" lang="en-US" altLang="zh-TW" b="1" dirty="0" smtClean="0">
                <a:solidFill>
                  <a:srgbClr val="008000"/>
                </a:solidFill>
              </a:rPr>
              <a:t>correct</a:t>
            </a:r>
            <a:r>
              <a:rPr kumimoji="1" lang="zh-TW" altLang="en-US" b="1" dirty="0" smtClean="0">
                <a:solidFill>
                  <a:srgbClr val="008000"/>
                </a:solidFill>
              </a:rPr>
              <a:t> </a:t>
            </a:r>
            <a:r>
              <a:rPr kumimoji="1" lang="en-US" altLang="zh-TW" b="1" dirty="0" smtClean="0">
                <a:solidFill>
                  <a:srgbClr val="008000"/>
                </a:solidFill>
              </a:rPr>
              <a:t>ratio)</a:t>
            </a:r>
            <a:endParaRPr kumimoji="1" lang="zh-TW" altLang="en-US" b="1" dirty="0">
              <a:solidFill>
                <a:srgbClr val="008000"/>
              </a:solidFill>
            </a:endParaRPr>
          </a:p>
        </p:txBody>
      </p:sp>
      <p:sp>
        <p:nvSpPr>
          <p:cNvPr id="10" name="矩形 9"/>
          <p:cNvSpPr/>
          <p:nvPr/>
        </p:nvSpPr>
        <p:spPr>
          <a:xfrm>
            <a:off x="4345309" y="3654187"/>
            <a:ext cx="1360623" cy="83820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b="1">
              <a:solidFill>
                <a:srgbClr val="008000"/>
              </a:solidFill>
            </a:endParaRPr>
          </a:p>
        </p:txBody>
      </p:sp>
      <p:sp>
        <p:nvSpPr>
          <p:cNvPr id="11" name="文字方塊 10"/>
          <p:cNvSpPr txBox="1"/>
          <p:nvPr/>
        </p:nvSpPr>
        <p:spPr>
          <a:xfrm>
            <a:off x="3850785" y="4754195"/>
            <a:ext cx="4535665" cy="369332"/>
          </a:xfrm>
          <a:prstGeom prst="rect">
            <a:avLst/>
          </a:prstGeom>
          <a:noFill/>
        </p:spPr>
        <p:txBody>
          <a:bodyPr wrap="none" rtlCol="0">
            <a:spAutoFit/>
          </a:bodyPr>
          <a:lstStyle/>
          <a:p>
            <a:r>
              <a:rPr kumimoji="1" lang="en-US" altLang="zh-TW" b="1" dirty="0" smtClean="0">
                <a:solidFill>
                  <a:srgbClr val="FF0000"/>
                </a:solidFill>
              </a:rPr>
              <a:t>Design</a:t>
            </a:r>
            <a:r>
              <a:rPr kumimoji="1" lang="zh-TW" altLang="en-US" b="1" dirty="0" smtClean="0">
                <a:solidFill>
                  <a:srgbClr val="FF0000"/>
                </a:solidFill>
              </a:rPr>
              <a:t> </a:t>
            </a:r>
            <a:r>
              <a:rPr kumimoji="1" lang="en-US" altLang="zh-TW" b="1" dirty="0" smtClean="0">
                <a:solidFill>
                  <a:srgbClr val="FF0000"/>
                </a:solidFill>
              </a:rPr>
              <a:t>and submit one</a:t>
            </a:r>
            <a:r>
              <a:rPr kumimoji="1" lang="zh-TW" altLang="en-US" b="1" dirty="0" smtClean="0">
                <a:solidFill>
                  <a:srgbClr val="FF0000"/>
                </a:solidFill>
              </a:rPr>
              <a:t> </a:t>
            </a:r>
            <a:r>
              <a:rPr kumimoji="1" lang="en-US" altLang="zh-TW" b="1" dirty="0" smtClean="0">
                <a:solidFill>
                  <a:srgbClr val="FF0000"/>
                </a:solidFill>
              </a:rPr>
              <a:t>test</a:t>
            </a:r>
            <a:r>
              <a:rPr kumimoji="1" lang="zh-TW" altLang="en-US" b="1" dirty="0" smtClean="0">
                <a:solidFill>
                  <a:srgbClr val="FF0000"/>
                </a:solidFill>
              </a:rPr>
              <a:t> </a:t>
            </a:r>
            <a:r>
              <a:rPr kumimoji="1" lang="en-US" altLang="zh-TW" b="1" dirty="0" smtClean="0">
                <a:solidFill>
                  <a:srgbClr val="FF0000"/>
                </a:solidFill>
              </a:rPr>
              <a:t>case</a:t>
            </a:r>
            <a:r>
              <a:rPr kumimoji="1" lang="zh-TW" altLang="en-US" b="1" dirty="0" smtClean="0">
                <a:solidFill>
                  <a:srgbClr val="FF0000"/>
                </a:solidFill>
              </a:rPr>
              <a:t> </a:t>
            </a:r>
            <a:r>
              <a:rPr kumimoji="1" lang="en-US" altLang="zh-TW" b="1" dirty="0" smtClean="0">
                <a:solidFill>
                  <a:srgbClr val="FF0000"/>
                </a:solidFill>
              </a:rPr>
              <a:t>for</a:t>
            </a:r>
            <a:r>
              <a:rPr kumimoji="1" lang="zh-TW" altLang="en-US" b="1" dirty="0" smtClean="0">
                <a:solidFill>
                  <a:srgbClr val="FF0000"/>
                </a:solidFill>
              </a:rPr>
              <a:t> </a:t>
            </a:r>
            <a:r>
              <a:rPr kumimoji="1" lang="en-US" altLang="zh-TW" b="1" dirty="0" smtClean="0">
                <a:solidFill>
                  <a:srgbClr val="FF0000"/>
                </a:solidFill>
              </a:rPr>
              <a:t>pool</a:t>
            </a:r>
            <a:r>
              <a:rPr kumimoji="1" lang="zh-TW" altLang="en-US" b="1" dirty="0" smtClean="0">
                <a:solidFill>
                  <a:srgbClr val="FF0000"/>
                </a:solidFill>
              </a:rPr>
              <a:t> </a:t>
            </a:r>
            <a:r>
              <a:rPr kumimoji="1" lang="en-US" altLang="zh-TW" b="1" dirty="0" smtClean="0">
                <a:solidFill>
                  <a:srgbClr val="FF0000"/>
                </a:solidFill>
              </a:rPr>
              <a:t>test.</a:t>
            </a:r>
          </a:p>
        </p:txBody>
      </p:sp>
      <p:sp>
        <p:nvSpPr>
          <p:cNvPr id="13" name="右彎箭號 12"/>
          <p:cNvSpPr/>
          <p:nvPr/>
        </p:nvSpPr>
        <p:spPr>
          <a:xfrm rot="16200000" flipH="1" flipV="1">
            <a:off x="3432127" y="1636240"/>
            <a:ext cx="884325" cy="72020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b="1">
              <a:solidFill>
                <a:schemeClr val="tx1"/>
              </a:solidFill>
            </a:endParaRPr>
          </a:p>
        </p:txBody>
      </p:sp>
      <p:sp>
        <p:nvSpPr>
          <p:cNvPr id="14" name="文字方塊 13"/>
          <p:cNvSpPr txBox="1"/>
          <p:nvPr/>
        </p:nvSpPr>
        <p:spPr>
          <a:xfrm>
            <a:off x="4251904" y="1680148"/>
            <a:ext cx="4209468" cy="646331"/>
          </a:xfrm>
          <a:prstGeom prst="rect">
            <a:avLst/>
          </a:prstGeom>
          <a:noFill/>
        </p:spPr>
        <p:txBody>
          <a:bodyPr wrap="none" rtlCol="0">
            <a:spAutoFit/>
          </a:bodyPr>
          <a:lstStyle/>
          <a:p>
            <a:r>
              <a:rPr kumimoji="1" lang="en-US" altLang="zh-TW" b="1" dirty="0" smtClean="0">
                <a:solidFill>
                  <a:srgbClr val="0000FF"/>
                </a:solidFill>
              </a:rPr>
              <a:t>Cloned</a:t>
            </a:r>
            <a:r>
              <a:rPr kumimoji="1" lang="zh-TW" altLang="en-US" b="1" dirty="0" smtClean="0">
                <a:solidFill>
                  <a:srgbClr val="0000FF"/>
                </a:solidFill>
              </a:rPr>
              <a:t> </a:t>
            </a:r>
            <a:r>
              <a:rPr kumimoji="1" lang="en-US" altLang="zh-TW" b="1" dirty="0" smtClean="0">
                <a:solidFill>
                  <a:srgbClr val="0000FF"/>
                </a:solidFill>
              </a:rPr>
              <a:t>from</a:t>
            </a:r>
            <a:r>
              <a:rPr kumimoji="1" lang="zh-TW" altLang="en-US" b="1" dirty="0" smtClean="0">
                <a:solidFill>
                  <a:srgbClr val="0000FF"/>
                </a:solidFill>
              </a:rPr>
              <a:t> </a:t>
            </a:r>
            <a:r>
              <a:rPr kumimoji="1" lang="en-US" altLang="zh-TW" b="1" dirty="0" err="1" smtClean="0">
                <a:solidFill>
                  <a:srgbClr val="0000FF"/>
                </a:solidFill>
              </a:rPr>
              <a:t>GitHub</a:t>
            </a:r>
            <a:r>
              <a:rPr kumimoji="1" lang="en-US" altLang="zh-TW" b="1" dirty="0" smtClean="0">
                <a:solidFill>
                  <a:srgbClr val="0000FF"/>
                </a:solidFill>
              </a:rPr>
              <a:t>.</a:t>
            </a:r>
            <a:endParaRPr kumimoji="1" lang="en-US" altLang="zh-TW" b="1" dirty="0">
              <a:solidFill>
                <a:srgbClr val="0000FF"/>
              </a:solidFill>
            </a:endParaRPr>
          </a:p>
          <a:p>
            <a:r>
              <a:rPr kumimoji="1" lang="en-US" altLang="zh-TW" b="1" dirty="0">
                <a:solidFill>
                  <a:srgbClr val="0000FF"/>
                </a:solidFill>
              </a:rPr>
              <a:t>Use</a:t>
            </a:r>
            <a:r>
              <a:rPr kumimoji="1" lang="zh-TW" altLang="en-US" b="1" dirty="0">
                <a:solidFill>
                  <a:srgbClr val="0000FF"/>
                </a:solidFill>
              </a:rPr>
              <a:t> </a:t>
            </a:r>
            <a:r>
              <a:rPr kumimoji="1" lang="en-US" altLang="zh-TW" b="1" dirty="0">
                <a:solidFill>
                  <a:srgbClr val="0000FF"/>
                </a:solidFill>
              </a:rPr>
              <a:t>”Open</a:t>
            </a:r>
            <a:r>
              <a:rPr kumimoji="1" lang="zh-TW" altLang="en-US" b="1" dirty="0">
                <a:solidFill>
                  <a:srgbClr val="0000FF"/>
                </a:solidFill>
              </a:rPr>
              <a:t> </a:t>
            </a:r>
            <a:r>
              <a:rPr kumimoji="1" lang="en-US" altLang="zh-TW" b="1" dirty="0">
                <a:solidFill>
                  <a:srgbClr val="0000FF"/>
                </a:solidFill>
              </a:rPr>
              <a:t>Test-case</a:t>
            </a:r>
            <a:r>
              <a:rPr kumimoji="1" lang="en-US" altLang="zh-TW" b="1" dirty="0" smtClean="0">
                <a:solidFill>
                  <a:srgbClr val="0000FF"/>
                </a:solidFill>
              </a:rPr>
              <a:t>”</a:t>
            </a:r>
            <a:r>
              <a:rPr kumimoji="1" lang="zh-TW" altLang="en-US" b="1" dirty="0" smtClean="0">
                <a:solidFill>
                  <a:srgbClr val="0000FF"/>
                </a:solidFill>
              </a:rPr>
              <a:t> </a:t>
            </a:r>
            <a:r>
              <a:rPr kumimoji="1" lang="en-US" altLang="zh-TW" b="1" dirty="0" smtClean="0">
                <a:solidFill>
                  <a:srgbClr val="0000FF"/>
                </a:solidFill>
              </a:rPr>
              <a:t>to</a:t>
            </a:r>
            <a:r>
              <a:rPr kumimoji="1" lang="zh-TW" altLang="en-US" b="1" dirty="0" smtClean="0">
                <a:solidFill>
                  <a:srgbClr val="0000FF"/>
                </a:solidFill>
              </a:rPr>
              <a:t> </a:t>
            </a:r>
            <a:r>
              <a:rPr kumimoji="1" lang="en-US" altLang="zh-TW" b="1" dirty="0" smtClean="0">
                <a:solidFill>
                  <a:srgbClr val="0000FF"/>
                </a:solidFill>
              </a:rPr>
              <a:t>Verify</a:t>
            </a:r>
            <a:r>
              <a:rPr kumimoji="1" lang="zh-TW" altLang="en-US" b="1" dirty="0" smtClean="0">
                <a:solidFill>
                  <a:srgbClr val="0000FF"/>
                </a:solidFill>
              </a:rPr>
              <a:t> </a:t>
            </a:r>
            <a:r>
              <a:rPr kumimoji="1" lang="en-US" altLang="zh-TW" b="1" dirty="0" smtClean="0">
                <a:solidFill>
                  <a:srgbClr val="0000FF"/>
                </a:solidFill>
              </a:rPr>
              <a:t>your</a:t>
            </a:r>
            <a:r>
              <a:rPr kumimoji="1" lang="zh-TW" altLang="en-US" b="1" dirty="0" smtClean="0">
                <a:solidFill>
                  <a:srgbClr val="0000FF"/>
                </a:solidFill>
              </a:rPr>
              <a:t> </a:t>
            </a:r>
            <a:r>
              <a:rPr kumimoji="1" lang="en-US" altLang="zh-TW" b="1" dirty="0" smtClean="0">
                <a:solidFill>
                  <a:srgbClr val="0000FF"/>
                </a:solidFill>
              </a:rPr>
              <a:t>code.</a:t>
            </a:r>
          </a:p>
        </p:txBody>
      </p:sp>
      <p:sp>
        <p:nvSpPr>
          <p:cNvPr id="17" name="矩形 16"/>
          <p:cNvSpPr/>
          <p:nvPr/>
        </p:nvSpPr>
        <p:spPr>
          <a:xfrm>
            <a:off x="1109579" y="2400779"/>
            <a:ext cx="2138956" cy="2947068"/>
          </a:xfrm>
          <a:prstGeom prst="rect">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b="1"/>
          </a:p>
        </p:txBody>
      </p:sp>
      <p:sp>
        <p:nvSpPr>
          <p:cNvPr id="18" name="矩形 17"/>
          <p:cNvSpPr/>
          <p:nvPr/>
        </p:nvSpPr>
        <p:spPr>
          <a:xfrm>
            <a:off x="1109579" y="1908776"/>
            <a:ext cx="2138956" cy="274096"/>
          </a:xfrm>
          <a:prstGeom prst="rect">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b="1"/>
          </a:p>
        </p:txBody>
      </p:sp>
      <p:pic>
        <p:nvPicPr>
          <p:cNvPr id="20" name="圖片 19"/>
          <p:cNvPicPr>
            <a:picLocks noChangeAspect="1"/>
          </p:cNvPicPr>
          <p:nvPr/>
        </p:nvPicPr>
        <p:blipFill>
          <a:blip r:embed="rId5"/>
          <a:stretch>
            <a:fillRect/>
          </a:stretch>
        </p:blipFill>
        <p:spPr>
          <a:xfrm>
            <a:off x="669094" y="5490924"/>
            <a:ext cx="3073400" cy="711200"/>
          </a:xfrm>
          <a:prstGeom prst="rect">
            <a:avLst/>
          </a:prstGeom>
        </p:spPr>
      </p:pic>
      <p:sp>
        <p:nvSpPr>
          <p:cNvPr id="21" name="矩形 20"/>
          <p:cNvSpPr/>
          <p:nvPr/>
        </p:nvSpPr>
        <p:spPr>
          <a:xfrm>
            <a:off x="975902" y="5538350"/>
            <a:ext cx="2272633" cy="637038"/>
          </a:xfrm>
          <a:prstGeom prst="rect">
            <a:avLst/>
          </a:prstGeom>
          <a:noFill/>
          <a:ln>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b="1"/>
          </a:p>
        </p:txBody>
      </p:sp>
      <p:sp>
        <p:nvSpPr>
          <p:cNvPr id="23" name="文字方塊 22"/>
          <p:cNvSpPr txBox="1"/>
          <p:nvPr/>
        </p:nvSpPr>
        <p:spPr>
          <a:xfrm>
            <a:off x="6134596" y="3975412"/>
            <a:ext cx="3073614" cy="369332"/>
          </a:xfrm>
          <a:prstGeom prst="rect">
            <a:avLst/>
          </a:prstGeom>
          <a:noFill/>
        </p:spPr>
        <p:txBody>
          <a:bodyPr wrap="square" rtlCol="0">
            <a:spAutoFit/>
          </a:bodyPr>
          <a:lstStyle/>
          <a:p>
            <a:r>
              <a:rPr kumimoji="1" lang="en-US" altLang="zh-TW" b="1" dirty="0" smtClean="0">
                <a:solidFill>
                  <a:srgbClr val="008000"/>
                </a:solidFill>
              </a:rPr>
              <a:t>Test</a:t>
            </a:r>
            <a:r>
              <a:rPr kumimoji="1" lang="zh-TW" altLang="en-US" b="1" dirty="0" smtClean="0">
                <a:solidFill>
                  <a:srgbClr val="008000"/>
                </a:solidFill>
              </a:rPr>
              <a:t> </a:t>
            </a:r>
            <a:r>
              <a:rPr kumimoji="1" lang="en-US" altLang="zh-TW" b="1" dirty="0" smtClean="0">
                <a:solidFill>
                  <a:srgbClr val="008000"/>
                </a:solidFill>
              </a:rPr>
              <a:t>case</a:t>
            </a:r>
            <a:r>
              <a:rPr kumimoji="1" lang="zh-TW" altLang="zh-TW" b="1" dirty="0" smtClean="0">
                <a:solidFill>
                  <a:srgbClr val="008000"/>
                </a:solidFill>
              </a:rPr>
              <a:t>:</a:t>
            </a:r>
            <a:r>
              <a:rPr kumimoji="1" lang="en-US" altLang="zh-TW" b="1" dirty="0" smtClean="0">
                <a:solidFill>
                  <a:srgbClr val="008000"/>
                </a:solidFill>
              </a:rPr>
              <a:t>(20%</a:t>
            </a:r>
            <a:r>
              <a:rPr kumimoji="1" lang="zh-TW" altLang="en-US" b="1" dirty="0" smtClean="0">
                <a:solidFill>
                  <a:srgbClr val="008000"/>
                </a:solidFill>
              </a:rPr>
              <a:t>*</a:t>
            </a:r>
            <a:r>
              <a:rPr kumimoji="1" lang="en-US" altLang="zh-TW" b="1" dirty="0" smtClean="0">
                <a:solidFill>
                  <a:srgbClr val="008000"/>
                </a:solidFill>
              </a:rPr>
              <a:t>(1-1.5</a:t>
            </a:r>
            <a:r>
              <a:rPr kumimoji="1" lang="en-US" altLang="zh-TW" b="1" baseline="30000" dirty="0" smtClean="0">
                <a:solidFill>
                  <a:srgbClr val="008000"/>
                </a:solidFill>
              </a:rPr>
              <a:t>-n</a:t>
            </a:r>
            <a:r>
              <a:rPr kumimoji="1" lang="en-US" altLang="zh-TW" b="1" dirty="0" smtClean="0">
                <a:solidFill>
                  <a:srgbClr val="008000"/>
                </a:solidFill>
              </a:rPr>
              <a:t>))</a:t>
            </a:r>
            <a:endParaRPr kumimoji="1" lang="zh-TW" altLang="en-US" b="1" dirty="0">
              <a:solidFill>
                <a:srgbClr val="008000"/>
              </a:solidFill>
            </a:endParaRPr>
          </a:p>
        </p:txBody>
      </p:sp>
      <p:sp>
        <p:nvSpPr>
          <p:cNvPr id="25" name="文字方塊 24"/>
          <p:cNvSpPr txBox="1"/>
          <p:nvPr/>
        </p:nvSpPr>
        <p:spPr>
          <a:xfrm>
            <a:off x="989270" y="6145153"/>
            <a:ext cx="2745495" cy="646331"/>
          </a:xfrm>
          <a:prstGeom prst="rect">
            <a:avLst/>
          </a:prstGeom>
          <a:noFill/>
        </p:spPr>
        <p:txBody>
          <a:bodyPr wrap="none" rtlCol="0">
            <a:spAutoFit/>
          </a:bodyPr>
          <a:lstStyle/>
          <a:p>
            <a:r>
              <a:rPr kumimoji="1" lang="en-US" altLang="zh-TW" b="1" dirty="0" smtClean="0">
                <a:solidFill>
                  <a:srgbClr val="FF6600"/>
                </a:solidFill>
              </a:rPr>
              <a:t>Your</a:t>
            </a:r>
            <a:r>
              <a:rPr kumimoji="1" lang="zh-TW" altLang="en-US" b="1" dirty="0" smtClean="0">
                <a:solidFill>
                  <a:srgbClr val="FF6600"/>
                </a:solidFill>
              </a:rPr>
              <a:t> </a:t>
            </a:r>
            <a:r>
              <a:rPr kumimoji="1" lang="en-US" altLang="zh-TW" b="1" dirty="0" smtClean="0">
                <a:solidFill>
                  <a:srgbClr val="FF6600"/>
                </a:solidFill>
              </a:rPr>
              <a:t>test-case</a:t>
            </a:r>
          </a:p>
          <a:p>
            <a:r>
              <a:rPr kumimoji="1" lang="en-US" altLang="zh-TW" b="1" dirty="0" smtClean="0">
                <a:solidFill>
                  <a:srgbClr val="FF6600"/>
                </a:solidFill>
              </a:rPr>
              <a:t>unknown</a:t>
            </a:r>
            <a:r>
              <a:rPr kumimoji="1" lang="zh-TW" altLang="en-US" b="1" dirty="0" smtClean="0">
                <a:solidFill>
                  <a:srgbClr val="FF6600"/>
                </a:solidFill>
              </a:rPr>
              <a:t> </a:t>
            </a:r>
            <a:r>
              <a:rPr kumimoji="1" lang="en-US" altLang="zh-TW" b="1" dirty="0" smtClean="0">
                <a:solidFill>
                  <a:srgbClr val="FF6600"/>
                </a:solidFill>
              </a:rPr>
              <a:t>hidden</a:t>
            </a:r>
            <a:r>
              <a:rPr kumimoji="1" lang="zh-TW" altLang="en-US" b="1" dirty="0" smtClean="0">
                <a:solidFill>
                  <a:srgbClr val="FF6600"/>
                </a:solidFill>
              </a:rPr>
              <a:t> </a:t>
            </a:r>
            <a:r>
              <a:rPr kumimoji="1" lang="en-US" altLang="zh-TW" b="1" dirty="0" smtClean="0">
                <a:solidFill>
                  <a:srgbClr val="FF6600"/>
                </a:solidFill>
              </a:rPr>
              <a:t>test</a:t>
            </a:r>
            <a:r>
              <a:rPr kumimoji="1" lang="zh-TW" altLang="en-US" b="1" dirty="0" smtClean="0">
                <a:solidFill>
                  <a:srgbClr val="FF6600"/>
                </a:solidFill>
              </a:rPr>
              <a:t> </a:t>
            </a:r>
            <a:r>
              <a:rPr kumimoji="1" lang="en-US" altLang="zh-TW" b="1" dirty="0" smtClean="0">
                <a:solidFill>
                  <a:srgbClr val="FF6600"/>
                </a:solidFill>
              </a:rPr>
              <a:t>case.</a:t>
            </a:r>
          </a:p>
        </p:txBody>
      </p:sp>
      <p:grpSp>
        <p:nvGrpSpPr>
          <p:cNvPr id="9" name="群組 8"/>
          <p:cNvGrpSpPr/>
          <p:nvPr/>
        </p:nvGrpSpPr>
        <p:grpSpPr>
          <a:xfrm>
            <a:off x="3934917" y="5503499"/>
            <a:ext cx="3416300" cy="698500"/>
            <a:chOff x="4067121" y="5590063"/>
            <a:chExt cx="3416300" cy="698500"/>
          </a:xfrm>
        </p:grpSpPr>
        <p:pic>
          <p:nvPicPr>
            <p:cNvPr id="7" name="圖片 6"/>
            <p:cNvPicPr>
              <a:picLocks noChangeAspect="1"/>
            </p:cNvPicPr>
            <p:nvPr/>
          </p:nvPicPr>
          <p:blipFill>
            <a:blip r:embed="rId6"/>
            <a:stretch>
              <a:fillRect/>
            </a:stretch>
          </p:blipFill>
          <p:spPr>
            <a:xfrm>
              <a:off x="4067121" y="5590063"/>
              <a:ext cx="3416300" cy="698500"/>
            </a:xfrm>
            <a:prstGeom prst="rect">
              <a:avLst/>
            </a:prstGeom>
          </p:spPr>
        </p:pic>
        <p:sp>
          <p:nvSpPr>
            <p:cNvPr id="28" name="矩形 27"/>
            <p:cNvSpPr/>
            <p:nvPr/>
          </p:nvSpPr>
          <p:spPr>
            <a:xfrm>
              <a:off x="4377524" y="5626375"/>
              <a:ext cx="2272633" cy="637038"/>
            </a:xfrm>
            <a:prstGeom prst="rect">
              <a:avLst/>
            </a:prstGeom>
            <a:noFill/>
            <a:ln>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b="1"/>
            </a:p>
          </p:txBody>
        </p:sp>
      </p:grpSp>
      <p:sp>
        <p:nvSpPr>
          <p:cNvPr id="29" name="文字方塊 28"/>
          <p:cNvSpPr txBox="1"/>
          <p:nvPr/>
        </p:nvSpPr>
        <p:spPr>
          <a:xfrm>
            <a:off x="4334978" y="6164274"/>
            <a:ext cx="2712409" cy="369332"/>
          </a:xfrm>
          <a:prstGeom prst="rect">
            <a:avLst/>
          </a:prstGeom>
          <a:noFill/>
        </p:spPr>
        <p:txBody>
          <a:bodyPr wrap="none" rtlCol="0">
            <a:spAutoFit/>
          </a:bodyPr>
          <a:lstStyle/>
          <a:p>
            <a:r>
              <a:rPr kumimoji="1" lang="en-US" altLang="zh-TW" b="1" dirty="0" smtClean="0">
                <a:solidFill>
                  <a:srgbClr val="FF6600"/>
                </a:solidFill>
              </a:rPr>
              <a:t>Other</a:t>
            </a:r>
            <a:r>
              <a:rPr kumimoji="1" lang="zh-TW" altLang="en-US" b="1" dirty="0" smtClean="0">
                <a:solidFill>
                  <a:srgbClr val="FF6600"/>
                </a:solidFill>
              </a:rPr>
              <a:t> </a:t>
            </a:r>
            <a:r>
              <a:rPr kumimoji="1" lang="en-US" altLang="zh-TW" b="1" dirty="0" smtClean="0">
                <a:solidFill>
                  <a:srgbClr val="FF6600"/>
                </a:solidFill>
              </a:rPr>
              <a:t>students’</a:t>
            </a:r>
            <a:r>
              <a:rPr kumimoji="1" lang="zh-TW" altLang="en-US" b="1" dirty="0" smtClean="0">
                <a:solidFill>
                  <a:srgbClr val="FF6600"/>
                </a:solidFill>
              </a:rPr>
              <a:t> </a:t>
            </a:r>
            <a:r>
              <a:rPr kumimoji="1" lang="en-US" altLang="zh-TW" b="1" dirty="0" smtClean="0">
                <a:solidFill>
                  <a:srgbClr val="FF6600"/>
                </a:solidFill>
              </a:rPr>
              <a:t>test cases.</a:t>
            </a:r>
          </a:p>
        </p:txBody>
      </p:sp>
      <p:sp>
        <p:nvSpPr>
          <p:cNvPr id="30" name="標題 1"/>
          <p:cNvSpPr>
            <a:spLocks noGrp="1"/>
          </p:cNvSpPr>
          <p:nvPr>
            <p:ph type="title"/>
          </p:nvPr>
        </p:nvSpPr>
        <p:spPr>
          <a:xfrm>
            <a:off x="2048533" y="77616"/>
            <a:ext cx="7081839" cy="1143000"/>
          </a:xfrm>
        </p:spPr>
        <p:txBody>
          <a:bodyPr/>
          <a:lstStyle/>
          <a:p>
            <a:r>
              <a:rPr kumimoji="1" lang="en-US" altLang="zh-TW" b="1" dirty="0" smtClean="0">
                <a:latin typeface="+mn-lt"/>
              </a:rPr>
              <a:t>Before</a:t>
            </a:r>
            <a:r>
              <a:rPr kumimoji="1" lang="zh-TW" altLang="en-US" b="1" dirty="0">
                <a:latin typeface="+mn-lt"/>
              </a:rPr>
              <a:t> </a:t>
            </a:r>
            <a:r>
              <a:rPr kumimoji="1" lang="en-US" altLang="zh-TW" b="1" dirty="0" smtClean="0">
                <a:latin typeface="+mn-lt"/>
              </a:rPr>
              <a:t>1</a:t>
            </a:r>
            <a:r>
              <a:rPr kumimoji="1" lang="en-US" altLang="zh-TW" b="1" baseline="30000" dirty="0" smtClean="0">
                <a:latin typeface="+mn-lt"/>
              </a:rPr>
              <a:t>st</a:t>
            </a:r>
            <a:r>
              <a:rPr kumimoji="1" lang="zh-TW" altLang="en-US" b="1" dirty="0" smtClean="0">
                <a:latin typeface="+mn-lt"/>
              </a:rPr>
              <a:t> </a:t>
            </a:r>
            <a:r>
              <a:rPr kumimoji="1" lang="en-US" altLang="zh-TW" b="1" dirty="0" smtClean="0">
                <a:latin typeface="+mn-lt"/>
              </a:rPr>
              <a:t>Submission</a:t>
            </a:r>
            <a:endParaRPr kumimoji="1" lang="zh-TW" altLang="en-US" b="1" dirty="0">
              <a:latin typeface="+mn-lt"/>
            </a:endParaRPr>
          </a:p>
        </p:txBody>
      </p:sp>
      <p:sp>
        <p:nvSpPr>
          <p:cNvPr id="12" name="投影片編號版面配置區 11"/>
          <p:cNvSpPr>
            <a:spLocks noGrp="1"/>
          </p:cNvSpPr>
          <p:nvPr>
            <p:ph type="sldNum" sz="quarter" idx="12"/>
          </p:nvPr>
        </p:nvSpPr>
        <p:spPr/>
        <p:txBody>
          <a:bodyPr/>
          <a:lstStyle/>
          <a:p>
            <a:fld id="{0F5F8F5C-FF46-B040-BE83-581A05881DA0}" type="slidenum">
              <a:rPr kumimoji="1" lang="zh-TW" altLang="en-US" smtClean="0"/>
              <a:t>11</a:t>
            </a:fld>
            <a:endParaRPr kumimoji="1" lang="zh-TW" altLang="en-US"/>
          </a:p>
        </p:txBody>
      </p:sp>
      <p:sp>
        <p:nvSpPr>
          <p:cNvPr id="31" name="文字方塊 30"/>
          <p:cNvSpPr txBox="1"/>
          <p:nvPr/>
        </p:nvSpPr>
        <p:spPr>
          <a:xfrm>
            <a:off x="4986989" y="649116"/>
            <a:ext cx="1900881" cy="461665"/>
          </a:xfrm>
          <a:prstGeom prst="rect">
            <a:avLst/>
          </a:prstGeom>
          <a:noFill/>
        </p:spPr>
        <p:txBody>
          <a:bodyPr wrap="none" rtlCol="0">
            <a:spAutoFit/>
          </a:bodyPr>
          <a:lstStyle/>
          <a:p>
            <a:r>
              <a:rPr kumimoji="1" lang="en-US" altLang="zh-TW" sz="2400" b="1" dirty="0" smtClean="0"/>
              <a:t>(Before</a:t>
            </a:r>
            <a:r>
              <a:rPr kumimoji="1" lang="zh-TW" altLang="en-US" sz="2400" b="1" dirty="0" smtClean="0"/>
              <a:t> </a:t>
            </a:r>
            <a:r>
              <a:rPr kumimoji="1" lang="en-US" altLang="zh-TW" sz="2400" b="1" dirty="0" smtClean="0"/>
              <a:t>3/26)</a:t>
            </a:r>
            <a:endParaRPr kumimoji="1" lang="zh-TW" altLang="en-US" sz="2400" b="1" dirty="0"/>
          </a:p>
        </p:txBody>
      </p:sp>
    </p:spTree>
    <p:extLst>
      <p:ext uri="{BB962C8B-B14F-4D97-AF65-F5344CB8AC3E}">
        <p14:creationId xmlns:p14="http://schemas.microsoft.com/office/powerpoint/2010/main" val="107463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p:bldP spid="13" grpId="0" animBg="1"/>
      <p:bldP spid="14" grpId="0"/>
      <p:bldP spid="17" grpId="0" animBg="1"/>
      <p:bldP spid="18" grpId="0" animBg="1"/>
      <p:bldP spid="21" grpId="0" animBg="1"/>
      <p:bldP spid="23" grpId="0"/>
      <p:bldP spid="25"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a:off x="357134" y="1648515"/>
            <a:ext cx="2984500" cy="4102100"/>
          </a:xfrm>
          <a:prstGeom prst="rect">
            <a:avLst/>
          </a:prstGeom>
        </p:spPr>
      </p:pic>
      <p:sp>
        <p:nvSpPr>
          <p:cNvPr id="2" name="標題 1"/>
          <p:cNvSpPr>
            <a:spLocks noGrp="1"/>
          </p:cNvSpPr>
          <p:nvPr>
            <p:ph type="title"/>
          </p:nvPr>
        </p:nvSpPr>
        <p:spPr>
          <a:xfrm>
            <a:off x="1167067" y="233832"/>
            <a:ext cx="6100398" cy="1143000"/>
          </a:xfrm>
        </p:spPr>
        <p:txBody>
          <a:bodyPr/>
          <a:lstStyle/>
          <a:p>
            <a:r>
              <a:rPr kumimoji="1" lang="en-US" altLang="zh-TW" b="1" dirty="0" smtClean="0">
                <a:latin typeface="+mn-lt"/>
              </a:rPr>
              <a:t>Before</a:t>
            </a:r>
            <a:r>
              <a:rPr kumimoji="1" lang="zh-TW" altLang="en-US" b="1" dirty="0">
                <a:latin typeface="+mn-lt"/>
              </a:rPr>
              <a:t> </a:t>
            </a:r>
            <a:r>
              <a:rPr kumimoji="1" lang="en-US" altLang="zh-TW" b="1" dirty="0" smtClean="0">
                <a:latin typeface="+mn-lt"/>
              </a:rPr>
              <a:t>2</a:t>
            </a:r>
            <a:r>
              <a:rPr kumimoji="1" lang="en-US" altLang="zh-TW" b="1" baseline="30000" dirty="0" smtClean="0">
                <a:latin typeface="+mn-lt"/>
              </a:rPr>
              <a:t>nd</a:t>
            </a:r>
            <a:r>
              <a:rPr kumimoji="1" lang="zh-TW" altLang="en-US" b="1" dirty="0" smtClean="0">
                <a:latin typeface="+mn-lt"/>
              </a:rPr>
              <a:t> </a:t>
            </a:r>
            <a:r>
              <a:rPr kumimoji="1" lang="en-US" altLang="zh-TW" b="1" dirty="0" smtClean="0">
                <a:latin typeface="+mn-lt"/>
              </a:rPr>
              <a:t>Submission</a:t>
            </a:r>
            <a:endParaRPr kumimoji="1" lang="zh-TW" altLang="en-US" b="1" dirty="0">
              <a:latin typeface="+mn-lt"/>
            </a:endParaRPr>
          </a:p>
        </p:txBody>
      </p:sp>
      <p:sp>
        <p:nvSpPr>
          <p:cNvPr id="4" name="投影片編號版面配置區 3"/>
          <p:cNvSpPr>
            <a:spLocks noGrp="1"/>
          </p:cNvSpPr>
          <p:nvPr>
            <p:ph type="sldNum" sz="quarter" idx="12"/>
          </p:nvPr>
        </p:nvSpPr>
        <p:spPr/>
        <p:txBody>
          <a:bodyPr/>
          <a:lstStyle/>
          <a:p>
            <a:fld id="{0F5F8F5C-FF46-B040-BE83-581A05881DA0}" type="slidenum">
              <a:rPr kumimoji="1" lang="zh-TW" altLang="en-US" smtClean="0"/>
              <a:t>12</a:t>
            </a:fld>
            <a:endParaRPr kumimoji="1" lang="zh-TW" altLang="en-US"/>
          </a:p>
        </p:txBody>
      </p:sp>
      <p:sp>
        <p:nvSpPr>
          <p:cNvPr id="16" name="矩形 15"/>
          <p:cNvSpPr/>
          <p:nvPr/>
        </p:nvSpPr>
        <p:spPr>
          <a:xfrm>
            <a:off x="876871" y="2322668"/>
            <a:ext cx="2411291" cy="3386221"/>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b="1"/>
          </a:p>
        </p:txBody>
      </p:sp>
      <p:sp>
        <p:nvSpPr>
          <p:cNvPr id="20" name="文字方塊 19"/>
          <p:cNvSpPr txBox="1"/>
          <p:nvPr/>
        </p:nvSpPr>
        <p:spPr>
          <a:xfrm>
            <a:off x="6095754" y="251033"/>
            <a:ext cx="2961067" cy="2062103"/>
          </a:xfrm>
          <a:prstGeom prst="rect">
            <a:avLst/>
          </a:prstGeom>
          <a:noFill/>
          <a:ln>
            <a:solidFill>
              <a:srgbClr val="0000FF"/>
            </a:solidFill>
          </a:ln>
        </p:spPr>
        <p:txBody>
          <a:bodyPr wrap="none" rtlCol="0">
            <a:spAutoFit/>
          </a:bodyPr>
          <a:lstStyle/>
          <a:p>
            <a:r>
              <a:rPr kumimoji="1" lang="en-US" altLang="zh-TW" sz="1600" b="1" u="sng" dirty="0" smtClean="0">
                <a:solidFill>
                  <a:srgbClr val="0000FF"/>
                </a:solidFill>
              </a:rPr>
              <a:t>Report</a:t>
            </a:r>
            <a:r>
              <a:rPr kumimoji="1" lang="zh-TW" altLang="en-US" sz="1600" b="1" u="sng" dirty="0" smtClean="0">
                <a:solidFill>
                  <a:srgbClr val="0000FF"/>
                </a:solidFill>
              </a:rPr>
              <a:t> </a:t>
            </a:r>
            <a:r>
              <a:rPr kumimoji="1" lang="en-US" altLang="zh-TW" sz="1600" b="1" u="sng" dirty="0" smtClean="0">
                <a:solidFill>
                  <a:srgbClr val="0000FF"/>
                </a:solidFill>
              </a:rPr>
              <a:t>Format</a:t>
            </a:r>
          </a:p>
          <a:p>
            <a:pPr marL="342900" indent="-342900">
              <a:buAutoNum type="arabicParenR"/>
            </a:pPr>
            <a:endParaRPr kumimoji="1" lang="en-US" altLang="zh-TW" sz="1600" b="1" dirty="0" smtClean="0">
              <a:solidFill>
                <a:srgbClr val="0000FF"/>
              </a:solidFill>
            </a:endParaRPr>
          </a:p>
          <a:p>
            <a:pPr marL="342900" indent="-342900">
              <a:buAutoNum type="arabicParenR"/>
            </a:pPr>
            <a:r>
              <a:rPr kumimoji="1" lang="en-US" altLang="zh-TW" sz="1600" b="1" dirty="0" smtClean="0">
                <a:solidFill>
                  <a:srgbClr val="0000FF"/>
                </a:solidFill>
              </a:rPr>
              <a:t>Project</a:t>
            </a:r>
            <a:r>
              <a:rPr kumimoji="1" lang="zh-TW" altLang="en-US" sz="1600" b="1" dirty="0" smtClean="0">
                <a:solidFill>
                  <a:srgbClr val="0000FF"/>
                </a:solidFill>
              </a:rPr>
              <a:t> </a:t>
            </a:r>
            <a:r>
              <a:rPr kumimoji="1" lang="en-US" altLang="zh-TW" sz="1600" b="1" dirty="0" smtClean="0">
                <a:solidFill>
                  <a:srgbClr val="0000FF"/>
                </a:solidFill>
              </a:rPr>
              <a:t>Description</a:t>
            </a:r>
          </a:p>
          <a:p>
            <a:r>
              <a:rPr kumimoji="1" lang="zh-TW" altLang="en-US" sz="1600" b="1" dirty="0" smtClean="0">
                <a:solidFill>
                  <a:srgbClr val="0000FF"/>
                </a:solidFill>
              </a:rPr>
              <a:t>      </a:t>
            </a:r>
            <a:r>
              <a:rPr kumimoji="1" lang="en-US" altLang="zh-TW" sz="1600" b="1" dirty="0" smtClean="0">
                <a:solidFill>
                  <a:srgbClr val="0000FF"/>
                </a:solidFill>
              </a:rPr>
              <a:t>1-1)</a:t>
            </a:r>
            <a:r>
              <a:rPr kumimoji="1" lang="zh-TW" altLang="en-US" sz="1600" b="1" dirty="0" smtClean="0">
                <a:solidFill>
                  <a:srgbClr val="0000FF"/>
                </a:solidFill>
              </a:rPr>
              <a:t> </a:t>
            </a:r>
            <a:r>
              <a:rPr kumimoji="1" lang="en-US" altLang="zh-TW" sz="1600" b="1" dirty="0" smtClean="0">
                <a:solidFill>
                  <a:srgbClr val="0000FF"/>
                </a:solidFill>
              </a:rPr>
              <a:t>Program</a:t>
            </a:r>
            <a:r>
              <a:rPr kumimoji="1" lang="zh-TW" altLang="en-US" sz="1600" b="1" dirty="0" smtClean="0">
                <a:solidFill>
                  <a:srgbClr val="0000FF"/>
                </a:solidFill>
              </a:rPr>
              <a:t> </a:t>
            </a:r>
            <a:r>
              <a:rPr kumimoji="1" lang="en-US" altLang="zh-TW" sz="1600" b="1" dirty="0" smtClean="0">
                <a:solidFill>
                  <a:srgbClr val="0000FF"/>
                </a:solidFill>
              </a:rPr>
              <a:t>Flow</a:t>
            </a:r>
            <a:r>
              <a:rPr kumimoji="1" lang="zh-TW" altLang="en-US" sz="1600" b="1" dirty="0" smtClean="0">
                <a:solidFill>
                  <a:srgbClr val="0000FF"/>
                </a:solidFill>
              </a:rPr>
              <a:t> </a:t>
            </a:r>
            <a:r>
              <a:rPr kumimoji="1" lang="en-US" altLang="zh-TW" sz="1600" b="1" dirty="0" smtClean="0">
                <a:solidFill>
                  <a:srgbClr val="0000FF"/>
                </a:solidFill>
              </a:rPr>
              <a:t>chart</a:t>
            </a:r>
            <a:r>
              <a:rPr kumimoji="1" lang="zh-TW" altLang="en-US" sz="1600" b="1" dirty="0" smtClean="0">
                <a:solidFill>
                  <a:srgbClr val="0000FF"/>
                </a:solidFill>
              </a:rPr>
              <a:t> </a:t>
            </a:r>
          </a:p>
          <a:p>
            <a:r>
              <a:rPr kumimoji="1" lang="zh-TW" altLang="en-US" sz="1600" b="1" dirty="0" smtClean="0">
                <a:solidFill>
                  <a:srgbClr val="0000FF"/>
                </a:solidFill>
              </a:rPr>
              <a:t>     </a:t>
            </a:r>
            <a:r>
              <a:rPr kumimoji="1" lang="en-US" altLang="zh-TW" sz="1600" b="1" dirty="0" smtClean="0">
                <a:solidFill>
                  <a:srgbClr val="0000FF"/>
                </a:solidFill>
              </a:rPr>
              <a:t>1-2)</a:t>
            </a:r>
            <a:r>
              <a:rPr kumimoji="1" lang="zh-TW" altLang="en-US" sz="1600" b="1" dirty="0" smtClean="0">
                <a:solidFill>
                  <a:srgbClr val="0000FF"/>
                </a:solidFill>
              </a:rPr>
              <a:t> </a:t>
            </a:r>
            <a:r>
              <a:rPr kumimoji="1" lang="en-US" altLang="zh-TW" sz="1600" b="1" dirty="0" smtClean="0">
                <a:solidFill>
                  <a:srgbClr val="0000FF"/>
                </a:solidFill>
              </a:rPr>
              <a:t>Detailed</a:t>
            </a:r>
            <a:r>
              <a:rPr kumimoji="1" lang="zh-TW" altLang="en-US" sz="1600" b="1" dirty="0" smtClean="0">
                <a:solidFill>
                  <a:srgbClr val="0000FF"/>
                </a:solidFill>
              </a:rPr>
              <a:t> </a:t>
            </a:r>
            <a:r>
              <a:rPr kumimoji="1" lang="en-US" altLang="zh-TW" sz="1600" b="1" dirty="0" smtClean="0">
                <a:solidFill>
                  <a:srgbClr val="0000FF"/>
                </a:solidFill>
              </a:rPr>
              <a:t>Description</a:t>
            </a:r>
          </a:p>
          <a:p>
            <a:pPr marL="342900" indent="-342900">
              <a:buFont typeface="+mj-lt"/>
              <a:buAutoNum type="arabicParenR" startAt="2"/>
            </a:pPr>
            <a:r>
              <a:rPr kumimoji="1" lang="en-US" altLang="zh-TW" sz="1600" b="1" dirty="0" smtClean="0">
                <a:solidFill>
                  <a:srgbClr val="0000FF"/>
                </a:solidFill>
              </a:rPr>
              <a:t>Test</a:t>
            </a:r>
            <a:r>
              <a:rPr kumimoji="1" lang="zh-TW" altLang="en-US" sz="1600" b="1" dirty="0" smtClean="0">
                <a:solidFill>
                  <a:srgbClr val="0000FF"/>
                </a:solidFill>
              </a:rPr>
              <a:t> </a:t>
            </a:r>
            <a:r>
              <a:rPr kumimoji="1" lang="en-US" altLang="zh-TW" sz="1600" b="1" dirty="0" smtClean="0">
                <a:solidFill>
                  <a:srgbClr val="0000FF"/>
                </a:solidFill>
              </a:rPr>
              <a:t>case</a:t>
            </a:r>
            <a:r>
              <a:rPr kumimoji="1" lang="zh-TW" altLang="en-US" sz="1600" b="1" dirty="0" smtClean="0">
                <a:solidFill>
                  <a:srgbClr val="0000FF"/>
                </a:solidFill>
              </a:rPr>
              <a:t> </a:t>
            </a:r>
            <a:r>
              <a:rPr kumimoji="1" lang="en-US" altLang="zh-TW" sz="1600" b="1" dirty="0" smtClean="0">
                <a:solidFill>
                  <a:srgbClr val="0000FF"/>
                </a:solidFill>
              </a:rPr>
              <a:t>Design</a:t>
            </a:r>
          </a:p>
          <a:p>
            <a:r>
              <a:rPr kumimoji="1" lang="zh-TW" altLang="zh-TW" sz="1600" b="1" dirty="0">
                <a:solidFill>
                  <a:srgbClr val="0000FF"/>
                </a:solidFill>
              </a:rPr>
              <a:t> </a:t>
            </a:r>
            <a:r>
              <a:rPr kumimoji="1" lang="zh-TW" altLang="en-US" sz="1600" b="1" dirty="0" smtClean="0">
                <a:solidFill>
                  <a:srgbClr val="0000FF"/>
                </a:solidFill>
              </a:rPr>
              <a:t>    </a:t>
            </a:r>
            <a:r>
              <a:rPr kumimoji="1" lang="en-US" altLang="zh-TW" sz="1600" b="1" dirty="0" smtClean="0">
                <a:solidFill>
                  <a:srgbClr val="0000FF"/>
                </a:solidFill>
              </a:rPr>
              <a:t>2-1)</a:t>
            </a:r>
            <a:r>
              <a:rPr kumimoji="1" lang="zh-TW" altLang="en-US" sz="1600" b="1" dirty="0" smtClean="0">
                <a:solidFill>
                  <a:srgbClr val="0000FF"/>
                </a:solidFill>
              </a:rPr>
              <a:t> </a:t>
            </a:r>
            <a:r>
              <a:rPr kumimoji="1" lang="en-US" altLang="zh-TW" sz="1600" b="1" dirty="0" smtClean="0">
                <a:solidFill>
                  <a:srgbClr val="0000FF"/>
                </a:solidFill>
              </a:rPr>
              <a:t>Detail</a:t>
            </a:r>
            <a:r>
              <a:rPr kumimoji="1" lang="zh-TW" altLang="en-US" sz="1600" b="1" dirty="0" smtClean="0">
                <a:solidFill>
                  <a:srgbClr val="0000FF"/>
                </a:solidFill>
              </a:rPr>
              <a:t> </a:t>
            </a:r>
            <a:r>
              <a:rPr kumimoji="1" lang="en-US" altLang="zh-TW" sz="1600" b="1" dirty="0" smtClean="0">
                <a:solidFill>
                  <a:srgbClr val="0000FF"/>
                </a:solidFill>
              </a:rPr>
              <a:t>Description</a:t>
            </a:r>
            <a:r>
              <a:rPr kumimoji="1" lang="zh-TW" altLang="en-US" sz="1600" b="1" dirty="0" smtClean="0">
                <a:solidFill>
                  <a:srgbClr val="0000FF"/>
                </a:solidFill>
              </a:rPr>
              <a:t>  </a:t>
            </a:r>
          </a:p>
          <a:p>
            <a:r>
              <a:rPr kumimoji="1" lang="zh-TW" altLang="en-US" sz="1600" b="1" dirty="0">
                <a:solidFill>
                  <a:srgbClr val="0000FF"/>
                </a:solidFill>
              </a:rPr>
              <a:t> </a:t>
            </a:r>
            <a:r>
              <a:rPr kumimoji="1" lang="zh-TW" altLang="en-US" sz="1600" b="1" dirty="0" smtClean="0">
                <a:solidFill>
                  <a:srgbClr val="0000FF"/>
                </a:solidFill>
              </a:rPr>
              <a:t>    </a:t>
            </a:r>
            <a:r>
              <a:rPr kumimoji="1" lang="zh-TW" altLang="zh-TW" sz="1600" b="1" dirty="0">
                <a:solidFill>
                  <a:srgbClr val="0000FF"/>
                </a:solidFill>
              </a:rPr>
              <a:t> </a:t>
            </a:r>
            <a:r>
              <a:rPr kumimoji="1" lang="zh-TW" altLang="en-US" sz="1600" b="1" dirty="0" smtClean="0">
                <a:solidFill>
                  <a:srgbClr val="0000FF"/>
                </a:solidFill>
              </a:rPr>
              <a:t>             </a:t>
            </a:r>
            <a:r>
              <a:rPr kumimoji="1" lang="en-US" altLang="zh-TW" sz="1600" b="1" dirty="0" smtClean="0">
                <a:solidFill>
                  <a:srgbClr val="0000FF"/>
                </a:solidFill>
              </a:rPr>
              <a:t>of</a:t>
            </a:r>
            <a:r>
              <a:rPr kumimoji="1" lang="zh-TW" altLang="en-US" sz="1600" b="1" dirty="0" smtClean="0">
                <a:solidFill>
                  <a:srgbClr val="0000FF"/>
                </a:solidFill>
              </a:rPr>
              <a:t> </a:t>
            </a:r>
            <a:r>
              <a:rPr kumimoji="1" lang="en-US" altLang="zh-TW" sz="1600" b="1" dirty="0" smtClean="0">
                <a:solidFill>
                  <a:srgbClr val="0000FF"/>
                </a:solidFill>
              </a:rPr>
              <a:t>Test</a:t>
            </a:r>
            <a:r>
              <a:rPr kumimoji="1" lang="zh-TW" altLang="en-US" sz="1600" b="1" dirty="0" smtClean="0">
                <a:solidFill>
                  <a:srgbClr val="0000FF"/>
                </a:solidFill>
              </a:rPr>
              <a:t> </a:t>
            </a:r>
            <a:r>
              <a:rPr kumimoji="1" lang="en-US" altLang="zh-TW" sz="1600" b="1" dirty="0" smtClean="0">
                <a:solidFill>
                  <a:srgbClr val="0000FF"/>
                </a:solidFill>
              </a:rPr>
              <a:t>case</a:t>
            </a:r>
          </a:p>
        </p:txBody>
      </p:sp>
      <p:sp>
        <p:nvSpPr>
          <p:cNvPr id="21" name="文字方塊 20"/>
          <p:cNvSpPr txBox="1"/>
          <p:nvPr/>
        </p:nvSpPr>
        <p:spPr>
          <a:xfrm>
            <a:off x="5858510" y="5684200"/>
            <a:ext cx="3198311" cy="1077218"/>
          </a:xfrm>
          <a:prstGeom prst="rect">
            <a:avLst/>
          </a:prstGeom>
          <a:noFill/>
          <a:ln>
            <a:solidFill>
              <a:schemeClr val="tx1"/>
            </a:solidFill>
          </a:ln>
        </p:spPr>
        <p:txBody>
          <a:bodyPr wrap="none" rtlCol="0">
            <a:spAutoFit/>
          </a:bodyPr>
          <a:lstStyle/>
          <a:p>
            <a:r>
              <a:rPr kumimoji="1" lang="en-US" altLang="zh-TW" sz="1600" b="1" u="sng" dirty="0" smtClean="0"/>
              <a:t>Demo</a:t>
            </a:r>
          </a:p>
          <a:p>
            <a:pPr marL="342900" indent="-342900">
              <a:buAutoNum type="arabicParenR"/>
            </a:pPr>
            <a:endParaRPr kumimoji="1" lang="en-US" altLang="zh-TW" sz="1600" b="1" dirty="0" smtClean="0"/>
          </a:p>
          <a:p>
            <a:pPr marL="342900" indent="-342900">
              <a:buAutoNum type="arabicParenR"/>
            </a:pPr>
            <a:r>
              <a:rPr kumimoji="1" lang="en-US" altLang="zh-TW" sz="1600" b="1" dirty="0" smtClean="0"/>
              <a:t>Quiz on dev. environment</a:t>
            </a:r>
            <a:endParaRPr kumimoji="1" lang="en-US" altLang="zh-TW" sz="1600" b="1" dirty="0"/>
          </a:p>
          <a:p>
            <a:pPr marL="342900" indent="-342900">
              <a:buAutoNum type="arabicParenR"/>
            </a:pPr>
            <a:r>
              <a:rPr kumimoji="1" lang="en-US" altLang="zh-TW" sz="1600" b="1" dirty="0" smtClean="0"/>
              <a:t>Quiz on your project report</a:t>
            </a:r>
          </a:p>
        </p:txBody>
      </p:sp>
      <p:sp>
        <p:nvSpPr>
          <p:cNvPr id="14" name="文字方塊 13"/>
          <p:cNvSpPr txBox="1"/>
          <p:nvPr/>
        </p:nvSpPr>
        <p:spPr>
          <a:xfrm>
            <a:off x="6095754" y="4816128"/>
            <a:ext cx="2343422" cy="369332"/>
          </a:xfrm>
          <a:prstGeom prst="rect">
            <a:avLst/>
          </a:prstGeom>
          <a:noFill/>
        </p:spPr>
        <p:txBody>
          <a:bodyPr wrap="none" rtlCol="0">
            <a:spAutoFit/>
          </a:bodyPr>
          <a:lstStyle/>
          <a:p>
            <a:r>
              <a:rPr kumimoji="1" lang="en-US" altLang="zh-TW" b="1" dirty="0" smtClean="0">
                <a:solidFill>
                  <a:srgbClr val="008000"/>
                </a:solidFill>
              </a:rPr>
              <a:t>Report</a:t>
            </a:r>
            <a:r>
              <a:rPr kumimoji="1" lang="zh-TW" altLang="en-US" b="1" dirty="0" smtClean="0">
                <a:solidFill>
                  <a:srgbClr val="008000"/>
                </a:solidFill>
              </a:rPr>
              <a:t> </a:t>
            </a:r>
            <a:r>
              <a:rPr kumimoji="1" lang="en-US" altLang="zh-TW" b="1" dirty="0" smtClean="0">
                <a:solidFill>
                  <a:srgbClr val="008000"/>
                </a:solidFill>
              </a:rPr>
              <a:t>&amp;</a:t>
            </a:r>
            <a:r>
              <a:rPr kumimoji="1" lang="zh-TW" altLang="en-US" b="1" dirty="0" smtClean="0">
                <a:solidFill>
                  <a:srgbClr val="008000"/>
                </a:solidFill>
              </a:rPr>
              <a:t> </a:t>
            </a:r>
            <a:r>
              <a:rPr kumimoji="1" lang="en-US" altLang="zh-TW" b="1" dirty="0" smtClean="0">
                <a:solidFill>
                  <a:srgbClr val="008000"/>
                </a:solidFill>
              </a:rPr>
              <a:t>Demo:</a:t>
            </a:r>
            <a:r>
              <a:rPr kumimoji="1" lang="zh-TW" altLang="en-US" b="1" dirty="0" smtClean="0">
                <a:solidFill>
                  <a:srgbClr val="008000"/>
                </a:solidFill>
              </a:rPr>
              <a:t> </a:t>
            </a:r>
            <a:r>
              <a:rPr kumimoji="1" lang="en-US" altLang="zh-TW" b="1" dirty="0" smtClean="0">
                <a:solidFill>
                  <a:srgbClr val="008000"/>
                </a:solidFill>
              </a:rPr>
              <a:t>(20%)</a:t>
            </a:r>
            <a:endParaRPr kumimoji="1" lang="zh-TW" altLang="en-US" b="1" dirty="0">
              <a:solidFill>
                <a:srgbClr val="008000"/>
              </a:solidFill>
            </a:endParaRPr>
          </a:p>
        </p:txBody>
      </p:sp>
      <p:sp>
        <p:nvSpPr>
          <p:cNvPr id="23" name="文字方塊 22"/>
          <p:cNvSpPr txBox="1"/>
          <p:nvPr/>
        </p:nvSpPr>
        <p:spPr>
          <a:xfrm>
            <a:off x="6095754" y="4472534"/>
            <a:ext cx="1968320" cy="369332"/>
          </a:xfrm>
          <a:prstGeom prst="rect">
            <a:avLst/>
          </a:prstGeom>
          <a:noFill/>
        </p:spPr>
        <p:txBody>
          <a:bodyPr wrap="none" rtlCol="0">
            <a:spAutoFit/>
          </a:bodyPr>
          <a:lstStyle/>
          <a:p>
            <a:r>
              <a:rPr kumimoji="1" lang="en-US" altLang="zh-TW" b="1" dirty="0" smtClean="0">
                <a:solidFill>
                  <a:srgbClr val="008000"/>
                </a:solidFill>
              </a:rPr>
              <a:t>Performance:</a:t>
            </a:r>
            <a:r>
              <a:rPr kumimoji="1" lang="zh-TW" altLang="en-US" b="1" dirty="0" smtClean="0">
                <a:solidFill>
                  <a:srgbClr val="008000"/>
                </a:solidFill>
              </a:rPr>
              <a:t> </a:t>
            </a:r>
            <a:r>
              <a:rPr kumimoji="1" lang="en-US" altLang="zh-TW" b="1" dirty="0" smtClean="0">
                <a:solidFill>
                  <a:srgbClr val="008000"/>
                </a:solidFill>
              </a:rPr>
              <a:t>(5%)</a:t>
            </a:r>
            <a:endParaRPr kumimoji="1" lang="zh-TW" altLang="en-US" b="1" dirty="0">
              <a:solidFill>
                <a:srgbClr val="008000"/>
              </a:solidFill>
            </a:endParaRPr>
          </a:p>
        </p:txBody>
      </p:sp>
      <p:sp>
        <p:nvSpPr>
          <p:cNvPr id="30" name="文字方塊 29"/>
          <p:cNvSpPr txBox="1"/>
          <p:nvPr/>
        </p:nvSpPr>
        <p:spPr>
          <a:xfrm>
            <a:off x="3849575" y="992383"/>
            <a:ext cx="1671101" cy="461665"/>
          </a:xfrm>
          <a:prstGeom prst="rect">
            <a:avLst/>
          </a:prstGeom>
          <a:noFill/>
        </p:spPr>
        <p:txBody>
          <a:bodyPr wrap="none" rtlCol="0">
            <a:spAutoFit/>
          </a:bodyPr>
          <a:lstStyle/>
          <a:p>
            <a:r>
              <a:rPr kumimoji="1" lang="en-US" altLang="zh-TW" sz="2400" b="1" dirty="0" smtClean="0"/>
              <a:t>(3/27-4/02)</a:t>
            </a:r>
            <a:endParaRPr kumimoji="1" lang="zh-TW" altLang="en-US" sz="2400" b="1" dirty="0"/>
          </a:p>
        </p:txBody>
      </p:sp>
      <p:sp>
        <p:nvSpPr>
          <p:cNvPr id="33" name="文字方塊 32"/>
          <p:cNvSpPr txBox="1"/>
          <p:nvPr/>
        </p:nvSpPr>
        <p:spPr>
          <a:xfrm>
            <a:off x="3547610" y="4532453"/>
            <a:ext cx="2635570" cy="369332"/>
          </a:xfrm>
          <a:prstGeom prst="rect">
            <a:avLst/>
          </a:prstGeom>
          <a:noFill/>
        </p:spPr>
        <p:txBody>
          <a:bodyPr wrap="none" rtlCol="0">
            <a:spAutoFit/>
          </a:bodyPr>
          <a:lstStyle/>
          <a:p>
            <a:r>
              <a:rPr kumimoji="1" lang="en-US" altLang="zh-TW" b="1" dirty="0" smtClean="0">
                <a:solidFill>
                  <a:srgbClr val="FF0000"/>
                </a:solidFill>
              </a:rPr>
              <a:t>No</a:t>
            </a:r>
            <a:r>
              <a:rPr kumimoji="1" lang="zh-TW" altLang="en-US" b="1" dirty="0" smtClean="0">
                <a:solidFill>
                  <a:srgbClr val="FF0000"/>
                </a:solidFill>
              </a:rPr>
              <a:t> </a:t>
            </a:r>
            <a:r>
              <a:rPr kumimoji="1" lang="en-US" altLang="zh-TW" b="1" dirty="0" smtClean="0">
                <a:solidFill>
                  <a:srgbClr val="FF0000"/>
                </a:solidFill>
              </a:rPr>
              <a:t>test</a:t>
            </a:r>
            <a:r>
              <a:rPr kumimoji="1" lang="zh-TW" altLang="en-US" b="1" dirty="0" smtClean="0">
                <a:solidFill>
                  <a:srgbClr val="FF0000"/>
                </a:solidFill>
              </a:rPr>
              <a:t> </a:t>
            </a:r>
            <a:r>
              <a:rPr kumimoji="1" lang="en-US" altLang="zh-TW" b="1" dirty="0" smtClean="0">
                <a:solidFill>
                  <a:srgbClr val="FF0000"/>
                </a:solidFill>
              </a:rPr>
              <a:t>case</a:t>
            </a:r>
            <a:r>
              <a:rPr kumimoji="1" lang="zh-TW" altLang="en-US" b="1" dirty="0" smtClean="0">
                <a:solidFill>
                  <a:srgbClr val="FF0000"/>
                </a:solidFill>
              </a:rPr>
              <a:t> </a:t>
            </a:r>
            <a:r>
              <a:rPr kumimoji="1" lang="en-US" altLang="zh-TW" b="1" dirty="0" smtClean="0">
                <a:solidFill>
                  <a:srgbClr val="FF0000"/>
                </a:solidFill>
              </a:rPr>
              <a:t>submission.</a:t>
            </a:r>
          </a:p>
        </p:txBody>
      </p:sp>
      <p:sp>
        <p:nvSpPr>
          <p:cNvPr id="13" name="文字方塊 12"/>
          <p:cNvSpPr txBox="1"/>
          <p:nvPr/>
        </p:nvSpPr>
        <p:spPr>
          <a:xfrm>
            <a:off x="3788118" y="2403766"/>
            <a:ext cx="4901064" cy="923330"/>
          </a:xfrm>
          <a:prstGeom prst="rect">
            <a:avLst/>
          </a:prstGeom>
          <a:noFill/>
        </p:spPr>
        <p:txBody>
          <a:bodyPr wrap="none" rtlCol="0">
            <a:spAutoFit/>
          </a:bodyPr>
          <a:lstStyle/>
          <a:p>
            <a:r>
              <a:rPr kumimoji="1" lang="en-US" altLang="zh-TW" b="1" dirty="0" smtClean="0">
                <a:solidFill>
                  <a:srgbClr val="FF0000"/>
                </a:solidFill>
              </a:rPr>
              <a:t>Copy</a:t>
            </a:r>
            <a:r>
              <a:rPr kumimoji="1" lang="zh-TW" altLang="en-US" b="1" dirty="0" smtClean="0">
                <a:solidFill>
                  <a:srgbClr val="FF0000"/>
                </a:solidFill>
              </a:rPr>
              <a:t> </a:t>
            </a:r>
            <a:r>
              <a:rPr kumimoji="1" lang="en-US" altLang="zh-TW" b="1" dirty="0" smtClean="0">
                <a:solidFill>
                  <a:srgbClr val="FF0000"/>
                </a:solidFill>
              </a:rPr>
              <a:t>from</a:t>
            </a:r>
            <a:r>
              <a:rPr kumimoji="1" lang="zh-TW" altLang="en-US" b="1" dirty="0" smtClean="0">
                <a:solidFill>
                  <a:srgbClr val="FF0000"/>
                </a:solidFill>
              </a:rPr>
              <a:t> </a:t>
            </a:r>
            <a:r>
              <a:rPr kumimoji="1" lang="en-US" altLang="zh-TW" b="1" smtClean="0">
                <a:solidFill>
                  <a:srgbClr val="FF0000"/>
                </a:solidFill>
              </a:rPr>
              <a:t>server.</a:t>
            </a:r>
            <a:endParaRPr kumimoji="1" lang="en-US" altLang="zh-TW" b="1" dirty="0" smtClean="0">
              <a:solidFill>
                <a:srgbClr val="FF0000"/>
              </a:solidFill>
            </a:endParaRPr>
          </a:p>
          <a:p>
            <a:r>
              <a:rPr kumimoji="1" lang="en-US" altLang="zh-TW" b="1" dirty="0" smtClean="0">
                <a:solidFill>
                  <a:srgbClr val="FF0000"/>
                </a:solidFill>
              </a:rPr>
              <a:t>Add</a:t>
            </a:r>
            <a:r>
              <a:rPr kumimoji="1" lang="zh-TW" altLang="en-US" b="1" dirty="0" smtClean="0">
                <a:solidFill>
                  <a:srgbClr val="FF0000"/>
                </a:solidFill>
              </a:rPr>
              <a:t> </a:t>
            </a:r>
            <a:r>
              <a:rPr kumimoji="1" lang="en-US" altLang="zh-TW" b="1" dirty="0" smtClean="0">
                <a:solidFill>
                  <a:srgbClr val="FF0000"/>
                </a:solidFill>
              </a:rPr>
              <a:t>“Hidden</a:t>
            </a:r>
            <a:r>
              <a:rPr kumimoji="1" lang="zh-TW" altLang="en-US" b="1" dirty="0" smtClean="0">
                <a:solidFill>
                  <a:srgbClr val="FF0000"/>
                </a:solidFill>
              </a:rPr>
              <a:t> </a:t>
            </a:r>
            <a:r>
              <a:rPr kumimoji="1" lang="en-US" altLang="zh-TW" b="1" dirty="0" smtClean="0">
                <a:solidFill>
                  <a:srgbClr val="FF0000"/>
                </a:solidFill>
              </a:rPr>
              <a:t>Test-case”</a:t>
            </a:r>
            <a:r>
              <a:rPr kumimoji="1" lang="zh-TW" altLang="en-US" b="1" dirty="0" smtClean="0">
                <a:solidFill>
                  <a:srgbClr val="FF0000"/>
                </a:solidFill>
              </a:rPr>
              <a:t> </a:t>
            </a:r>
            <a:r>
              <a:rPr kumimoji="1" lang="en-US" altLang="zh-TW" b="1" dirty="0" smtClean="0">
                <a:solidFill>
                  <a:srgbClr val="FF0000"/>
                </a:solidFill>
              </a:rPr>
              <a:t>&amp;</a:t>
            </a:r>
            <a:r>
              <a:rPr kumimoji="1" lang="zh-TW" altLang="en-US" b="1" dirty="0" smtClean="0">
                <a:solidFill>
                  <a:srgbClr val="FF0000"/>
                </a:solidFill>
              </a:rPr>
              <a:t> </a:t>
            </a:r>
            <a:r>
              <a:rPr kumimoji="1" lang="en-US" altLang="zh-TW" b="1" dirty="0" smtClean="0">
                <a:solidFill>
                  <a:srgbClr val="FF0000"/>
                </a:solidFill>
              </a:rPr>
              <a:t>“Students’</a:t>
            </a:r>
            <a:r>
              <a:rPr kumimoji="1" lang="zh-TW" altLang="en-US" b="1" dirty="0" smtClean="0">
                <a:solidFill>
                  <a:srgbClr val="FF0000"/>
                </a:solidFill>
              </a:rPr>
              <a:t> </a:t>
            </a:r>
            <a:r>
              <a:rPr kumimoji="1" lang="en-US" altLang="zh-TW" b="1" dirty="0" smtClean="0">
                <a:solidFill>
                  <a:srgbClr val="FF0000"/>
                </a:solidFill>
              </a:rPr>
              <a:t>Test-case”</a:t>
            </a:r>
            <a:r>
              <a:rPr kumimoji="1" lang="zh-TW" altLang="en-US" b="1" dirty="0" smtClean="0">
                <a:solidFill>
                  <a:srgbClr val="FF0000"/>
                </a:solidFill>
              </a:rPr>
              <a:t> </a:t>
            </a:r>
          </a:p>
          <a:p>
            <a:r>
              <a:rPr kumimoji="1" lang="en-US" altLang="zh-TW" b="1" dirty="0" smtClean="0">
                <a:solidFill>
                  <a:srgbClr val="FF0000"/>
                </a:solidFill>
              </a:rPr>
              <a:t>to</a:t>
            </a:r>
            <a:r>
              <a:rPr kumimoji="1" lang="zh-TW" altLang="en-US" b="1" dirty="0" smtClean="0">
                <a:solidFill>
                  <a:srgbClr val="FF0000"/>
                </a:solidFill>
              </a:rPr>
              <a:t> </a:t>
            </a:r>
            <a:r>
              <a:rPr kumimoji="1" lang="en-US" altLang="zh-TW" b="1" dirty="0" smtClean="0">
                <a:solidFill>
                  <a:srgbClr val="FF0000"/>
                </a:solidFill>
              </a:rPr>
              <a:t>verify</a:t>
            </a:r>
            <a:r>
              <a:rPr kumimoji="1" lang="zh-TW" altLang="en-US" b="1" dirty="0" smtClean="0">
                <a:solidFill>
                  <a:srgbClr val="FF0000"/>
                </a:solidFill>
              </a:rPr>
              <a:t> </a:t>
            </a:r>
            <a:r>
              <a:rPr kumimoji="1" lang="en-US" altLang="zh-TW" b="1" dirty="0" smtClean="0">
                <a:solidFill>
                  <a:srgbClr val="FF0000"/>
                </a:solidFill>
              </a:rPr>
              <a:t>your</a:t>
            </a:r>
            <a:r>
              <a:rPr kumimoji="1" lang="zh-TW" altLang="en-US" b="1" dirty="0" smtClean="0">
                <a:solidFill>
                  <a:srgbClr val="FF0000"/>
                </a:solidFill>
              </a:rPr>
              <a:t> </a:t>
            </a:r>
            <a:r>
              <a:rPr kumimoji="1" lang="en-US" altLang="zh-TW" b="1" dirty="0" smtClean="0">
                <a:solidFill>
                  <a:srgbClr val="FF0000"/>
                </a:solidFill>
              </a:rPr>
              <a:t>code.</a:t>
            </a:r>
          </a:p>
        </p:txBody>
      </p:sp>
      <p:sp>
        <p:nvSpPr>
          <p:cNvPr id="34" name="文字方塊 33"/>
          <p:cNvSpPr txBox="1"/>
          <p:nvPr/>
        </p:nvSpPr>
        <p:spPr>
          <a:xfrm>
            <a:off x="6095754" y="3297942"/>
            <a:ext cx="3121367" cy="1200329"/>
          </a:xfrm>
          <a:prstGeom prst="rect">
            <a:avLst/>
          </a:prstGeom>
          <a:noFill/>
        </p:spPr>
        <p:txBody>
          <a:bodyPr wrap="none" rtlCol="0">
            <a:spAutoFit/>
          </a:bodyPr>
          <a:lstStyle/>
          <a:p>
            <a:r>
              <a:rPr kumimoji="1" lang="en-US" altLang="zh-TW" b="1" dirty="0" smtClean="0">
                <a:solidFill>
                  <a:srgbClr val="008000"/>
                </a:solidFill>
              </a:rPr>
              <a:t>Correctness:</a:t>
            </a:r>
            <a:r>
              <a:rPr kumimoji="1" lang="zh-TW" altLang="en-US" b="1" dirty="0" smtClean="0">
                <a:solidFill>
                  <a:srgbClr val="008000"/>
                </a:solidFill>
              </a:rPr>
              <a:t> </a:t>
            </a:r>
            <a:r>
              <a:rPr kumimoji="1" lang="en-US" altLang="zh-TW" b="1" dirty="0" smtClean="0">
                <a:solidFill>
                  <a:srgbClr val="008000"/>
                </a:solidFill>
              </a:rPr>
              <a:t>(30%)</a:t>
            </a:r>
          </a:p>
          <a:p>
            <a:r>
              <a:rPr kumimoji="1" lang="zh-TW" altLang="zh-TW" b="1" dirty="0" smtClean="0">
                <a:solidFill>
                  <a:srgbClr val="008000"/>
                </a:solidFill>
              </a:rPr>
              <a:t>-</a:t>
            </a:r>
            <a:r>
              <a:rPr kumimoji="1" lang="zh-TW" altLang="en-US" b="1" dirty="0" smtClean="0">
                <a:solidFill>
                  <a:srgbClr val="008000"/>
                </a:solidFill>
              </a:rPr>
              <a:t> </a:t>
            </a:r>
            <a:r>
              <a:rPr kumimoji="1" lang="en-US" altLang="zh-TW" b="1" dirty="0" smtClean="0">
                <a:solidFill>
                  <a:srgbClr val="008000"/>
                </a:solidFill>
              </a:rPr>
              <a:t>Open</a:t>
            </a:r>
            <a:r>
              <a:rPr kumimoji="1" lang="zh-TW" altLang="en-US" b="1" dirty="0" smtClean="0">
                <a:solidFill>
                  <a:srgbClr val="008000"/>
                </a:solidFill>
              </a:rPr>
              <a:t> </a:t>
            </a:r>
            <a:r>
              <a:rPr kumimoji="1" lang="en-US" altLang="zh-TW" b="1" dirty="0" smtClean="0">
                <a:solidFill>
                  <a:srgbClr val="008000"/>
                </a:solidFill>
              </a:rPr>
              <a:t>(5%)</a:t>
            </a:r>
          </a:p>
          <a:p>
            <a:r>
              <a:rPr kumimoji="1" lang="en-US" altLang="zh-TW" b="1" dirty="0" smtClean="0">
                <a:solidFill>
                  <a:srgbClr val="008000"/>
                </a:solidFill>
              </a:rPr>
              <a:t>-</a:t>
            </a:r>
            <a:r>
              <a:rPr kumimoji="1" lang="zh-TW" altLang="en-US" b="1" dirty="0" smtClean="0">
                <a:solidFill>
                  <a:srgbClr val="008000"/>
                </a:solidFill>
              </a:rPr>
              <a:t> </a:t>
            </a:r>
            <a:r>
              <a:rPr kumimoji="1" lang="en-US" altLang="zh-TW" b="1" dirty="0" smtClean="0">
                <a:solidFill>
                  <a:srgbClr val="008000"/>
                </a:solidFill>
              </a:rPr>
              <a:t>Hidden</a:t>
            </a:r>
            <a:r>
              <a:rPr kumimoji="1" lang="zh-TW" altLang="en-US" b="1" dirty="0" smtClean="0">
                <a:solidFill>
                  <a:srgbClr val="008000"/>
                </a:solidFill>
              </a:rPr>
              <a:t> </a:t>
            </a:r>
            <a:r>
              <a:rPr kumimoji="1" lang="en-US" altLang="zh-TW" b="1" dirty="0" smtClean="0">
                <a:solidFill>
                  <a:srgbClr val="008000"/>
                </a:solidFill>
              </a:rPr>
              <a:t>(10%</a:t>
            </a:r>
            <a:r>
              <a:rPr kumimoji="1" lang="zh-TW" altLang="en-US" b="1" dirty="0">
                <a:solidFill>
                  <a:srgbClr val="008000"/>
                </a:solidFill>
              </a:rPr>
              <a:t>*</a:t>
            </a:r>
            <a:r>
              <a:rPr kumimoji="1" lang="en-US" altLang="zh-TW" b="1" dirty="0">
                <a:solidFill>
                  <a:srgbClr val="008000"/>
                </a:solidFill>
              </a:rPr>
              <a:t>correct</a:t>
            </a:r>
            <a:r>
              <a:rPr kumimoji="1" lang="zh-TW" altLang="en-US" b="1" dirty="0">
                <a:solidFill>
                  <a:srgbClr val="008000"/>
                </a:solidFill>
              </a:rPr>
              <a:t> </a:t>
            </a:r>
            <a:r>
              <a:rPr kumimoji="1" lang="en-US" altLang="zh-TW" b="1" dirty="0" smtClean="0">
                <a:solidFill>
                  <a:srgbClr val="008000"/>
                </a:solidFill>
              </a:rPr>
              <a:t>ratio)</a:t>
            </a:r>
          </a:p>
          <a:p>
            <a:r>
              <a:rPr kumimoji="1" lang="zh-TW" altLang="zh-TW" b="1" dirty="0" smtClean="0">
                <a:solidFill>
                  <a:srgbClr val="008000"/>
                </a:solidFill>
              </a:rPr>
              <a:t>-</a:t>
            </a:r>
            <a:r>
              <a:rPr kumimoji="1" lang="zh-TW" altLang="en-US" b="1" dirty="0" smtClean="0">
                <a:solidFill>
                  <a:srgbClr val="008000"/>
                </a:solidFill>
              </a:rPr>
              <a:t> </a:t>
            </a:r>
            <a:r>
              <a:rPr kumimoji="1" lang="en-US" altLang="zh-TW" b="1" dirty="0" smtClean="0">
                <a:solidFill>
                  <a:srgbClr val="008000"/>
                </a:solidFill>
              </a:rPr>
              <a:t>Students’</a:t>
            </a:r>
            <a:r>
              <a:rPr kumimoji="1" lang="zh-TW" altLang="en-US" b="1" dirty="0" smtClean="0">
                <a:solidFill>
                  <a:srgbClr val="008000"/>
                </a:solidFill>
              </a:rPr>
              <a:t> </a:t>
            </a:r>
            <a:r>
              <a:rPr kumimoji="1" lang="en-US" altLang="zh-TW" b="1" dirty="0" smtClean="0">
                <a:solidFill>
                  <a:srgbClr val="008000"/>
                </a:solidFill>
              </a:rPr>
              <a:t>(15%</a:t>
            </a:r>
            <a:r>
              <a:rPr kumimoji="1" lang="zh-TW" altLang="en-US" b="1" dirty="0" smtClean="0">
                <a:solidFill>
                  <a:srgbClr val="008000"/>
                </a:solidFill>
              </a:rPr>
              <a:t>*</a:t>
            </a:r>
            <a:r>
              <a:rPr kumimoji="1" lang="en-US" altLang="zh-TW" b="1" dirty="0" smtClean="0">
                <a:solidFill>
                  <a:srgbClr val="008000"/>
                </a:solidFill>
              </a:rPr>
              <a:t>correct</a:t>
            </a:r>
            <a:r>
              <a:rPr kumimoji="1" lang="zh-TW" altLang="en-US" b="1" dirty="0" smtClean="0">
                <a:solidFill>
                  <a:srgbClr val="008000"/>
                </a:solidFill>
              </a:rPr>
              <a:t> </a:t>
            </a:r>
            <a:r>
              <a:rPr kumimoji="1" lang="en-US" altLang="zh-TW" b="1" dirty="0" smtClean="0">
                <a:solidFill>
                  <a:srgbClr val="008000"/>
                </a:solidFill>
              </a:rPr>
              <a:t>ratio)</a:t>
            </a:r>
            <a:endParaRPr kumimoji="1" lang="zh-TW" altLang="en-US" b="1" dirty="0">
              <a:solidFill>
                <a:srgbClr val="008000"/>
              </a:solidFill>
            </a:endParaRPr>
          </a:p>
        </p:txBody>
      </p:sp>
      <p:sp>
        <p:nvSpPr>
          <p:cNvPr id="35" name="標題 1"/>
          <p:cNvSpPr txBox="1">
            <a:spLocks/>
          </p:cNvSpPr>
          <p:nvPr/>
        </p:nvSpPr>
        <p:spPr>
          <a:xfrm>
            <a:off x="357134" y="5558188"/>
            <a:ext cx="5531287"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TW" b="1" dirty="0" smtClean="0">
                <a:latin typeface="+mn-lt"/>
              </a:rPr>
              <a:t>After</a:t>
            </a:r>
            <a:r>
              <a:rPr kumimoji="1" lang="zh-TW" altLang="en-US" b="1" dirty="0" smtClean="0">
                <a:latin typeface="+mn-lt"/>
              </a:rPr>
              <a:t> </a:t>
            </a:r>
            <a:r>
              <a:rPr kumimoji="1" lang="en-US" altLang="zh-TW" b="1" dirty="0" smtClean="0">
                <a:latin typeface="+mn-lt"/>
              </a:rPr>
              <a:t>2</a:t>
            </a:r>
            <a:r>
              <a:rPr kumimoji="1" lang="en-US" altLang="zh-TW" b="1" baseline="30000" dirty="0" smtClean="0">
                <a:latin typeface="+mn-lt"/>
              </a:rPr>
              <a:t>nd</a:t>
            </a:r>
            <a:r>
              <a:rPr kumimoji="1" lang="zh-TW" altLang="en-US" b="1" dirty="0" smtClean="0">
                <a:latin typeface="+mn-lt"/>
              </a:rPr>
              <a:t> </a:t>
            </a:r>
            <a:r>
              <a:rPr kumimoji="1" lang="en-US" altLang="zh-TW" b="1" dirty="0" smtClean="0">
                <a:latin typeface="+mn-lt"/>
              </a:rPr>
              <a:t>Submission</a:t>
            </a:r>
            <a:endParaRPr kumimoji="1" lang="zh-TW" altLang="en-US" b="1" dirty="0">
              <a:latin typeface="+mn-lt"/>
            </a:endParaRPr>
          </a:p>
        </p:txBody>
      </p:sp>
      <p:sp>
        <p:nvSpPr>
          <p:cNvPr id="19" name="右彎箭號 18"/>
          <p:cNvSpPr/>
          <p:nvPr/>
        </p:nvSpPr>
        <p:spPr>
          <a:xfrm rot="16200000" flipH="1" flipV="1">
            <a:off x="2995583" y="2088314"/>
            <a:ext cx="884325" cy="720208"/>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TW" altLang="en-US" b="1">
              <a:solidFill>
                <a:schemeClr val="tx1"/>
              </a:solidFill>
            </a:endParaRPr>
          </a:p>
        </p:txBody>
      </p:sp>
      <p:sp>
        <p:nvSpPr>
          <p:cNvPr id="24" name="文字方塊 23"/>
          <p:cNvSpPr txBox="1"/>
          <p:nvPr/>
        </p:nvSpPr>
        <p:spPr>
          <a:xfrm>
            <a:off x="2276406" y="6307901"/>
            <a:ext cx="1692741" cy="461665"/>
          </a:xfrm>
          <a:prstGeom prst="rect">
            <a:avLst/>
          </a:prstGeom>
          <a:noFill/>
        </p:spPr>
        <p:txBody>
          <a:bodyPr wrap="none" rtlCol="0">
            <a:spAutoFit/>
          </a:bodyPr>
          <a:lstStyle/>
          <a:p>
            <a:r>
              <a:rPr kumimoji="1" lang="en-US" altLang="zh-TW" sz="2400" b="1" dirty="0" smtClean="0"/>
              <a:t>(After</a:t>
            </a:r>
            <a:r>
              <a:rPr kumimoji="1" lang="zh-TW" altLang="en-US" sz="2400" b="1" dirty="0" smtClean="0"/>
              <a:t> </a:t>
            </a:r>
            <a:r>
              <a:rPr kumimoji="1" lang="en-US" altLang="zh-TW" sz="2400" b="1" dirty="0" smtClean="0"/>
              <a:t>4/02)</a:t>
            </a:r>
            <a:endParaRPr kumimoji="1" lang="zh-TW" altLang="en-US" sz="2400" b="1" dirty="0"/>
          </a:p>
        </p:txBody>
      </p:sp>
      <p:pic>
        <p:nvPicPr>
          <p:cNvPr id="10" name="圖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3903" y="3522738"/>
            <a:ext cx="1854200" cy="977528"/>
          </a:xfrm>
          <a:prstGeom prst="rect">
            <a:avLst/>
          </a:prstGeom>
        </p:spPr>
      </p:pic>
    </p:spTree>
    <p:extLst>
      <p:ext uri="{BB962C8B-B14F-4D97-AF65-F5344CB8AC3E}">
        <p14:creationId xmlns:p14="http://schemas.microsoft.com/office/powerpoint/2010/main" val="195666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14" grpId="0"/>
      <p:bldP spid="23" grpId="0"/>
      <p:bldP spid="33" grpId="0"/>
      <p:bldP spid="13" grpId="0"/>
      <p:bldP spid="34" grpId="0"/>
      <p:bldP spid="35" grpId="0"/>
      <p:bldP spid="19" grpId="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b="1" dirty="0" smtClean="0"/>
              <a:t>Submission</a:t>
            </a:r>
            <a:r>
              <a:rPr kumimoji="1" lang="zh-TW" altLang="en-US" b="1" dirty="0" smtClean="0"/>
              <a:t> </a:t>
            </a:r>
            <a:r>
              <a:rPr kumimoji="1" lang="en-US" altLang="zh-TW" b="1" dirty="0" smtClean="0"/>
              <a:t>Package</a:t>
            </a:r>
            <a:endParaRPr kumimoji="1" lang="zh-TW" altLang="en-US" b="1" dirty="0"/>
          </a:p>
        </p:txBody>
      </p:sp>
      <p:sp>
        <p:nvSpPr>
          <p:cNvPr id="3" name="內容版面配置區 2"/>
          <p:cNvSpPr>
            <a:spLocks noGrp="1"/>
          </p:cNvSpPr>
          <p:nvPr>
            <p:ph idx="1"/>
          </p:nvPr>
        </p:nvSpPr>
        <p:spPr>
          <a:xfrm>
            <a:off x="457200" y="1430213"/>
            <a:ext cx="8229600" cy="4769179"/>
          </a:xfrm>
        </p:spPr>
        <p:txBody>
          <a:bodyPr>
            <a:noAutofit/>
          </a:bodyPr>
          <a:lstStyle/>
          <a:p>
            <a:endParaRPr kumimoji="1" lang="en-US" altLang="zh-TW" dirty="0" smtClean="0"/>
          </a:p>
          <a:p>
            <a:pPr marL="0" indent="0">
              <a:buNone/>
            </a:pPr>
            <a:endParaRPr kumimoji="1" lang="en-US" altLang="zh-TW" dirty="0" smtClean="0"/>
          </a:p>
          <a:p>
            <a:endParaRPr kumimoji="1" lang="en-US" altLang="zh-TW" sz="2000" dirty="0" smtClean="0"/>
          </a:p>
          <a:p>
            <a:r>
              <a:rPr kumimoji="1" lang="en-US" altLang="zh-TW" sz="2000" dirty="0" smtClean="0"/>
              <a:t>1</a:t>
            </a:r>
            <a:r>
              <a:rPr kumimoji="1" lang="en-US" altLang="zh-TW" sz="2000" baseline="30000" dirty="0" smtClean="0"/>
              <a:t>st</a:t>
            </a:r>
            <a:r>
              <a:rPr kumimoji="1" lang="zh-TW" altLang="en-US" sz="2000" dirty="0" smtClean="0"/>
              <a:t> </a:t>
            </a:r>
            <a:r>
              <a:rPr kumimoji="1" lang="en-US" altLang="zh-TW" sz="2000" dirty="0" smtClean="0"/>
              <a:t>Submission:</a:t>
            </a:r>
          </a:p>
          <a:p>
            <a:pPr lvl="1"/>
            <a:r>
              <a:rPr kumimoji="1" lang="zh-TW" altLang="en-US" sz="2000" dirty="0" smtClean="0">
                <a:solidFill>
                  <a:srgbClr val="000000"/>
                </a:solidFill>
              </a:rPr>
              <a:t> </a:t>
            </a:r>
            <a:r>
              <a:rPr kumimoji="1" lang="en-US" altLang="zh-TW" sz="2000" dirty="0" smtClean="0">
                <a:solidFill>
                  <a:srgbClr val="FF0000"/>
                </a:solidFill>
              </a:rPr>
              <a:t>single_cycle.tar.gz</a:t>
            </a:r>
            <a:r>
              <a:rPr kumimoji="1" lang="zh-TW" altLang="en-US" sz="2000" dirty="0" smtClean="0"/>
              <a:t> </a:t>
            </a:r>
            <a:r>
              <a:rPr kumimoji="1" lang="en-US" altLang="zh-TW" sz="2000" dirty="0" smtClean="0"/>
              <a:t>of your</a:t>
            </a:r>
            <a:r>
              <a:rPr kumimoji="1" lang="zh-TW" altLang="en-US" sz="2000" dirty="0" smtClean="0"/>
              <a:t> </a:t>
            </a:r>
            <a:r>
              <a:rPr kumimoji="1" lang="en-US" altLang="zh-TW" sz="2000" dirty="0" smtClean="0"/>
              <a:t>simulator</a:t>
            </a:r>
            <a:r>
              <a:rPr kumimoji="1" lang="zh-TW" altLang="en-US" sz="2000" dirty="0" smtClean="0"/>
              <a:t> </a:t>
            </a:r>
            <a:r>
              <a:rPr kumimoji="1" lang="en-US" altLang="zh-TW" sz="2000" dirty="0" smtClean="0"/>
              <a:t>and</a:t>
            </a:r>
            <a:r>
              <a:rPr kumimoji="1" lang="zh-TW" altLang="en-US" sz="2000" dirty="0" smtClean="0"/>
              <a:t> </a:t>
            </a:r>
            <a:r>
              <a:rPr kumimoji="1" lang="en-US" altLang="zh-TW" sz="2000" dirty="0" smtClean="0"/>
              <a:t>test</a:t>
            </a:r>
            <a:r>
              <a:rPr kumimoji="1" lang="zh-TW" altLang="en-US" sz="2000" dirty="0" smtClean="0"/>
              <a:t> </a:t>
            </a:r>
            <a:r>
              <a:rPr kumimoji="1" lang="en-US" altLang="zh-TW" sz="2000" dirty="0" smtClean="0"/>
              <a:t>case.</a:t>
            </a:r>
          </a:p>
          <a:p>
            <a:pPr lvl="1"/>
            <a:endParaRPr kumimoji="1" lang="en-US" altLang="zh-TW" dirty="0" smtClean="0"/>
          </a:p>
          <a:p>
            <a:pPr lvl="1"/>
            <a:endParaRPr kumimoji="1" lang="en-US" altLang="zh-TW" sz="1600" dirty="0" smtClean="0"/>
          </a:p>
          <a:p>
            <a:r>
              <a:rPr kumimoji="1" lang="en-US" altLang="zh-TW" sz="2000" dirty="0" smtClean="0"/>
              <a:t>2</a:t>
            </a:r>
            <a:r>
              <a:rPr kumimoji="1" lang="en-US" altLang="zh-TW" sz="2000" baseline="30000" dirty="0" smtClean="0"/>
              <a:t>nd</a:t>
            </a:r>
            <a:r>
              <a:rPr kumimoji="1" lang="zh-TW" altLang="en-US" sz="2000" dirty="0" smtClean="0"/>
              <a:t> </a:t>
            </a:r>
            <a:r>
              <a:rPr kumimoji="1" lang="en-US" altLang="zh-TW" sz="2000" dirty="0" smtClean="0"/>
              <a:t>Submission:</a:t>
            </a:r>
          </a:p>
          <a:p>
            <a:pPr lvl="1"/>
            <a:r>
              <a:rPr kumimoji="1" lang="zh-TW" altLang="en-US" sz="2000" dirty="0" smtClean="0"/>
              <a:t> </a:t>
            </a:r>
            <a:r>
              <a:rPr kumimoji="1" lang="en-US" altLang="zh-TW" sz="2000" dirty="0" smtClean="0">
                <a:solidFill>
                  <a:srgbClr val="FF0000"/>
                </a:solidFill>
              </a:rPr>
              <a:t>single_cycle.tar.gz</a:t>
            </a:r>
            <a:r>
              <a:rPr kumimoji="1" lang="zh-TW" altLang="en-US" sz="2000" dirty="0" smtClean="0">
                <a:solidFill>
                  <a:srgbClr val="FF0000"/>
                </a:solidFill>
              </a:rPr>
              <a:t> </a:t>
            </a:r>
            <a:r>
              <a:rPr kumimoji="1" lang="en-US" altLang="zh-TW" sz="2000" dirty="0" smtClean="0"/>
              <a:t>of your</a:t>
            </a:r>
            <a:r>
              <a:rPr kumimoji="1" lang="zh-TW" altLang="en-US" sz="2000" dirty="0" smtClean="0"/>
              <a:t> </a:t>
            </a:r>
            <a:r>
              <a:rPr kumimoji="1" lang="en-US" altLang="zh-TW" sz="2000" dirty="0" smtClean="0"/>
              <a:t>simulator.</a:t>
            </a:r>
          </a:p>
          <a:p>
            <a:pPr lvl="1"/>
            <a:r>
              <a:rPr kumimoji="1" lang="zh-TW" altLang="en-US" sz="2000" dirty="0" smtClean="0"/>
              <a:t> </a:t>
            </a:r>
            <a:r>
              <a:rPr kumimoji="1" lang="en-US" altLang="zh-TW" sz="2000" dirty="0" smtClean="0"/>
              <a:t>Your</a:t>
            </a:r>
            <a:r>
              <a:rPr kumimoji="1" lang="zh-TW" altLang="en-US" sz="2000" dirty="0" smtClean="0"/>
              <a:t> </a:t>
            </a:r>
            <a:r>
              <a:rPr kumimoji="1" lang="en-US" altLang="zh-TW" sz="2000" dirty="0" smtClean="0"/>
              <a:t>report:</a:t>
            </a:r>
            <a:r>
              <a:rPr kumimoji="1" lang="zh-TW" altLang="en-US" sz="2000" dirty="0" smtClean="0"/>
              <a:t> </a:t>
            </a:r>
            <a:r>
              <a:rPr kumimoji="1" lang="en-US" altLang="zh-TW" sz="2000" dirty="0" err="1" smtClean="0">
                <a:solidFill>
                  <a:srgbClr val="0000FF"/>
                </a:solidFill>
              </a:rPr>
              <a:t>studentID_report.pdf</a:t>
            </a:r>
            <a:endParaRPr kumimoji="1" lang="en-US" altLang="zh-TW" sz="2000" dirty="0">
              <a:solidFill>
                <a:srgbClr val="0000FF"/>
              </a:solidFill>
            </a:endParaRPr>
          </a:p>
        </p:txBody>
      </p:sp>
      <p:sp>
        <p:nvSpPr>
          <p:cNvPr id="16" name="投影片編號版面配置區 15"/>
          <p:cNvSpPr>
            <a:spLocks noGrp="1"/>
          </p:cNvSpPr>
          <p:nvPr>
            <p:ph type="sldNum" sz="quarter" idx="12"/>
          </p:nvPr>
        </p:nvSpPr>
        <p:spPr/>
        <p:txBody>
          <a:bodyPr/>
          <a:lstStyle/>
          <a:p>
            <a:fld id="{0F5F8F5C-FF46-B040-BE83-581A05881DA0}" type="slidenum">
              <a:rPr kumimoji="1" lang="zh-TW" altLang="en-US" smtClean="0"/>
              <a:t>13</a:t>
            </a:fld>
            <a:endParaRPr kumimoji="1" lang="zh-TW" altLang="en-US"/>
          </a:p>
        </p:txBody>
      </p:sp>
      <p:grpSp>
        <p:nvGrpSpPr>
          <p:cNvPr id="10" name="群組 9"/>
          <p:cNvGrpSpPr/>
          <p:nvPr/>
        </p:nvGrpSpPr>
        <p:grpSpPr>
          <a:xfrm>
            <a:off x="6762962" y="3888329"/>
            <a:ext cx="1345353" cy="960941"/>
            <a:chOff x="7657196" y="3955250"/>
            <a:chExt cx="1345353" cy="960941"/>
          </a:xfrm>
        </p:grpSpPr>
        <p:sp>
          <p:nvSpPr>
            <p:cNvPr id="9" name="垂直捲動 8"/>
            <p:cNvSpPr/>
            <p:nvPr/>
          </p:nvSpPr>
          <p:spPr>
            <a:xfrm>
              <a:off x="7657196" y="3955250"/>
              <a:ext cx="1345353" cy="960941"/>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7" name="文字方塊 6"/>
            <p:cNvSpPr txBox="1"/>
            <p:nvPr/>
          </p:nvSpPr>
          <p:spPr>
            <a:xfrm>
              <a:off x="7809406" y="4204767"/>
              <a:ext cx="1059605" cy="553998"/>
            </a:xfrm>
            <a:prstGeom prst="rect">
              <a:avLst/>
            </a:prstGeom>
            <a:noFill/>
            <a:ln>
              <a:noFill/>
            </a:ln>
          </p:spPr>
          <p:txBody>
            <a:bodyPr wrap="none" rtlCol="0">
              <a:spAutoFit/>
            </a:bodyPr>
            <a:lstStyle/>
            <a:p>
              <a:r>
                <a:rPr kumimoji="1" lang="en-US" altLang="zh-TW" sz="2400" u="sng" dirty="0" smtClean="0">
                  <a:solidFill>
                    <a:srgbClr val="0000FF"/>
                  </a:solidFill>
                </a:rPr>
                <a:t>Report</a:t>
              </a:r>
            </a:p>
            <a:p>
              <a:pPr marL="342900" indent="-342900">
                <a:buAutoNum type="arabicParenR"/>
              </a:pPr>
              <a:endParaRPr kumimoji="1" lang="en-US" altLang="zh-TW" sz="600" dirty="0" smtClean="0">
                <a:solidFill>
                  <a:srgbClr val="0000FF"/>
                </a:solidFill>
              </a:endParaRPr>
            </a:p>
          </p:txBody>
        </p:sp>
      </p:grpSp>
      <p:grpSp>
        <p:nvGrpSpPr>
          <p:cNvPr id="4" name="群組 3"/>
          <p:cNvGrpSpPr/>
          <p:nvPr/>
        </p:nvGrpSpPr>
        <p:grpSpPr>
          <a:xfrm>
            <a:off x="5392090" y="1744643"/>
            <a:ext cx="2571118" cy="1200234"/>
            <a:chOff x="2785403" y="1521244"/>
            <a:chExt cx="3005616" cy="1655532"/>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4800" y="1521244"/>
              <a:ext cx="1606219" cy="1655532"/>
            </a:xfrm>
            <a:prstGeom prst="rect">
              <a:avLst/>
            </a:prstGeom>
          </p:spPr>
        </p:pic>
        <p:sp>
          <p:nvSpPr>
            <p:cNvPr id="11" name="文字方塊 10"/>
            <p:cNvSpPr txBox="1"/>
            <p:nvPr/>
          </p:nvSpPr>
          <p:spPr>
            <a:xfrm>
              <a:off x="2785403" y="1521244"/>
              <a:ext cx="903162" cy="553999"/>
            </a:xfrm>
            <a:prstGeom prst="rect">
              <a:avLst/>
            </a:prstGeom>
            <a:noFill/>
            <a:ln>
              <a:noFill/>
            </a:ln>
          </p:spPr>
          <p:txBody>
            <a:bodyPr wrap="none" rtlCol="0">
              <a:spAutoFit/>
            </a:bodyPr>
            <a:lstStyle/>
            <a:p>
              <a:r>
                <a:rPr kumimoji="1" lang="en-US" altLang="zh-TW" sz="2400" u="sng" dirty="0" err="1" smtClean="0">
                  <a:solidFill>
                    <a:srgbClr val="000000"/>
                  </a:solidFill>
                </a:rPr>
                <a:t>tar.gz</a:t>
              </a:r>
              <a:endParaRPr kumimoji="1" lang="en-US" altLang="zh-TW" sz="2400" u="sng" dirty="0" smtClean="0">
                <a:solidFill>
                  <a:srgbClr val="000000"/>
                </a:solidFill>
              </a:endParaRPr>
            </a:p>
            <a:p>
              <a:pPr marL="342900" indent="-342900">
                <a:buAutoNum type="arabicParenR"/>
              </a:pPr>
              <a:endParaRPr kumimoji="1" lang="en-US" altLang="zh-TW" sz="600" u="sng" dirty="0" smtClean="0">
                <a:solidFill>
                  <a:srgbClr val="000000"/>
                </a:solidFill>
              </a:endParaRPr>
            </a:p>
          </p:txBody>
        </p:sp>
      </p:grpSp>
      <p:grpSp>
        <p:nvGrpSpPr>
          <p:cNvPr id="6" name="群組 5"/>
          <p:cNvGrpSpPr/>
          <p:nvPr/>
        </p:nvGrpSpPr>
        <p:grpSpPr>
          <a:xfrm>
            <a:off x="3725356" y="3814802"/>
            <a:ext cx="2534535" cy="937977"/>
            <a:chOff x="3306784" y="4040943"/>
            <a:chExt cx="2534535" cy="937977"/>
          </a:xfrm>
        </p:grpSpPr>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954" y="4118870"/>
              <a:ext cx="1631365" cy="860050"/>
            </a:xfrm>
            <a:prstGeom prst="rect">
              <a:avLst/>
            </a:prstGeom>
          </p:spPr>
        </p:pic>
        <p:sp>
          <p:nvSpPr>
            <p:cNvPr id="12" name="文字方塊 11"/>
            <p:cNvSpPr txBox="1"/>
            <p:nvPr/>
          </p:nvSpPr>
          <p:spPr>
            <a:xfrm>
              <a:off x="3306784" y="4040943"/>
              <a:ext cx="875561" cy="492443"/>
            </a:xfrm>
            <a:prstGeom prst="rect">
              <a:avLst/>
            </a:prstGeom>
            <a:noFill/>
            <a:ln>
              <a:noFill/>
            </a:ln>
          </p:spPr>
          <p:txBody>
            <a:bodyPr wrap="none" rtlCol="0">
              <a:spAutoFit/>
            </a:bodyPr>
            <a:lstStyle/>
            <a:p>
              <a:r>
                <a:rPr kumimoji="1" lang="en-US" altLang="zh-TW" sz="2000" u="sng" dirty="0" err="1" smtClean="0"/>
                <a:t>tar.gz</a:t>
              </a:r>
              <a:endParaRPr kumimoji="1" lang="en-US" altLang="zh-TW" sz="2000" u="sng" dirty="0" smtClean="0"/>
            </a:p>
            <a:p>
              <a:pPr marL="342900" indent="-342900">
                <a:buAutoNum type="arabicParenR"/>
              </a:pPr>
              <a:endParaRPr kumimoji="1" lang="en-US" altLang="zh-TW" sz="600" dirty="0" smtClean="0"/>
            </a:p>
          </p:txBody>
        </p:sp>
      </p:grpSp>
    </p:spTree>
    <p:extLst>
      <p:ext uri="{BB962C8B-B14F-4D97-AF65-F5344CB8AC3E}">
        <p14:creationId xmlns:p14="http://schemas.microsoft.com/office/powerpoint/2010/main" val="2936126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b="1" dirty="0" smtClean="0">
                <a:latin typeface="+mn-lt"/>
              </a:rPr>
              <a:t>Working</a:t>
            </a:r>
            <a:r>
              <a:rPr lang="zh-TW" altLang="en-US" b="1" dirty="0" smtClean="0">
                <a:latin typeface="+mn-lt"/>
              </a:rPr>
              <a:t> </a:t>
            </a:r>
            <a:r>
              <a:rPr lang="en-US" altLang="zh-TW" b="1" dirty="0" smtClean="0">
                <a:latin typeface="+mn-lt"/>
              </a:rPr>
              <a:t>flow</a:t>
            </a:r>
            <a:endParaRPr lang="en-US" b="1" dirty="0">
              <a:latin typeface="+mn-lt"/>
            </a:endParaRPr>
          </a:p>
        </p:txBody>
      </p:sp>
      <p:sp>
        <p:nvSpPr>
          <p:cNvPr id="4" name="投影片編號版面配置區 3"/>
          <p:cNvSpPr>
            <a:spLocks noGrp="1"/>
          </p:cNvSpPr>
          <p:nvPr>
            <p:ph type="sldNum" sz="quarter" idx="12"/>
          </p:nvPr>
        </p:nvSpPr>
        <p:spPr/>
        <p:txBody>
          <a:bodyPr/>
          <a:lstStyle/>
          <a:p>
            <a:fld id="{0F5F8F5C-FF46-B040-BE83-581A05881DA0}" type="slidenum">
              <a:rPr kumimoji="1" lang="zh-TW" altLang="en-US" smtClean="0"/>
              <a:t>14</a:t>
            </a:fld>
            <a:endParaRPr kumimoji="1" lang="zh-TW" altLang="en-US"/>
          </a:p>
        </p:txBody>
      </p:sp>
      <p:sp>
        <p:nvSpPr>
          <p:cNvPr id="5" name="矩形 4"/>
          <p:cNvSpPr/>
          <p:nvPr/>
        </p:nvSpPr>
        <p:spPr>
          <a:xfrm>
            <a:off x="339482" y="1559279"/>
            <a:ext cx="8487040" cy="4740714"/>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2000"/>
          </a:p>
        </p:txBody>
      </p:sp>
      <p:sp>
        <p:nvSpPr>
          <p:cNvPr id="17" name="文字方塊 16"/>
          <p:cNvSpPr txBox="1"/>
          <p:nvPr/>
        </p:nvSpPr>
        <p:spPr>
          <a:xfrm>
            <a:off x="457200" y="2727414"/>
            <a:ext cx="3893127" cy="420371"/>
          </a:xfrm>
          <a:prstGeom prst="rect">
            <a:avLst/>
          </a:prstGeom>
          <a:ln/>
          <a:extLst>
            <a:ext uri="{C572A759-6A51-4108-AA02-DFA0A04FC94B}">
              <ma14:wrappingTextBoxFlag xmlns="" xmlns:ma14="http://schemas.microsoft.com/office/mac/drawingml/2011/main"/>
            </a:ext>
          </a:extLst>
        </p:spPr>
        <p:style>
          <a:lnRef idx="2">
            <a:schemeClr val="dk1">
              <a:shade val="50000"/>
            </a:schemeClr>
          </a:lnRef>
          <a:fillRef idx="1">
            <a:schemeClr val="dk1"/>
          </a:fillRef>
          <a:effectRef idx="0">
            <a:schemeClr val="dk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p>
            <a:pPr algn="ctr">
              <a:spcAft>
                <a:spcPts val="0"/>
              </a:spcAft>
            </a:pPr>
            <a:r>
              <a:rPr lang="en-US" sz="2000" kern="100" dirty="0">
                <a:effectLst/>
                <a:ea typeface="新細明體"/>
              </a:rPr>
              <a:t>Use SSH to login into </a:t>
            </a:r>
            <a:r>
              <a:rPr lang="en-US" sz="2000" kern="100" dirty="0" smtClean="0">
                <a:effectLst/>
                <a:ea typeface="新細明體"/>
              </a:rPr>
              <a:t>workstation</a:t>
            </a:r>
            <a:endParaRPr lang="zh-TW" sz="2000" kern="100" dirty="0">
              <a:effectLst/>
              <a:ea typeface="新細明體"/>
            </a:endParaRPr>
          </a:p>
        </p:txBody>
      </p:sp>
      <p:sp>
        <p:nvSpPr>
          <p:cNvPr id="18" name="文字方塊 17"/>
          <p:cNvSpPr txBox="1"/>
          <p:nvPr/>
        </p:nvSpPr>
        <p:spPr>
          <a:xfrm>
            <a:off x="451738" y="3441155"/>
            <a:ext cx="3778219" cy="674370"/>
          </a:xfrm>
          <a:prstGeom prst="rect">
            <a:avLst/>
          </a:prstGeom>
          <a:ln/>
          <a:extLst>
            <a:ext uri="{C572A759-6A51-4108-AA02-DFA0A04FC94B}">
              <ma14:wrappingTextBoxFlag xmlns="" xmlns:ma14="http://schemas.microsoft.com/office/mac/drawingml/2011/main"/>
            </a:ext>
          </a:extLst>
        </p:spPr>
        <p:style>
          <a:lnRef idx="2">
            <a:schemeClr val="dk1">
              <a:shade val="50000"/>
            </a:schemeClr>
          </a:lnRef>
          <a:fillRef idx="1">
            <a:schemeClr val="dk1"/>
          </a:fillRef>
          <a:effectRef idx="0">
            <a:schemeClr val="dk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p>
            <a:pPr algn="ctr">
              <a:spcAft>
                <a:spcPts val="0"/>
              </a:spcAft>
            </a:pPr>
            <a:r>
              <a:rPr lang="en-US" sz="2000" kern="100" dirty="0">
                <a:effectLst/>
                <a:ea typeface="新細明體"/>
              </a:rPr>
              <a:t>Clone sample </a:t>
            </a:r>
            <a:r>
              <a:rPr lang="en-US" sz="2000" kern="100" dirty="0" smtClean="0">
                <a:effectLst/>
                <a:ea typeface="新細明體"/>
              </a:rPr>
              <a:t>file</a:t>
            </a:r>
            <a:r>
              <a:rPr lang="en-US" altLang="zh-TW" sz="2000" kern="100" dirty="0" smtClean="0">
                <a:effectLst/>
                <a:ea typeface="新細明體"/>
              </a:rPr>
              <a:t>s</a:t>
            </a:r>
            <a:r>
              <a:rPr lang="en-US" sz="2000" kern="100" dirty="0" smtClean="0">
                <a:effectLst/>
                <a:ea typeface="新細明體"/>
              </a:rPr>
              <a:t> </a:t>
            </a:r>
            <a:r>
              <a:rPr lang="en-US" sz="2000" kern="100" dirty="0">
                <a:effectLst/>
                <a:ea typeface="新細明體"/>
              </a:rPr>
              <a:t>from </a:t>
            </a:r>
            <a:r>
              <a:rPr lang="en-US" sz="2000" kern="100" dirty="0" err="1">
                <a:effectLst/>
                <a:ea typeface="新細明體"/>
              </a:rPr>
              <a:t>GitHub</a:t>
            </a:r>
            <a:endParaRPr lang="zh-TW" sz="2000" kern="100" dirty="0">
              <a:effectLst/>
              <a:ea typeface="新細明體"/>
            </a:endParaRPr>
          </a:p>
          <a:p>
            <a:pPr algn="ctr">
              <a:spcAft>
                <a:spcPts val="0"/>
              </a:spcAft>
            </a:pPr>
            <a:r>
              <a:rPr lang="en-US" sz="2000" kern="100" dirty="0">
                <a:effectLst/>
                <a:ea typeface="新細明體"/>
              </a:rPr>
              <a:t>to your home </a:t>
            </a:r>
            <a:r>
              <a:rPr lang="en-US" sz="2000" kern="100" dirty="0" smtClean="0">
                <a:effectLst/>
                <a:ea typeface="新細明體"/>
              </a:rPr>
              <a:t>repository</a:t>
            </a:r>
            <a:endParaRPr lang="zh-TW" sz="2000" kern="100" dirty="0">
              <a:effectLst/>
              <a:ea typeface="新細明體"/>
            </a:endParaRPr>
          </a:p>
        </p:txBody>
      </p:sp>
      <p:sp>
        <p:nvSpPr>
          <p:cNvPr id="19" name="文字方塊 18"/>
          <p:cNvSpPr txBox="1"/>
          <p:nvPr/>
        </p:nvSpPr>
        <p:spPr>
          <a:xfrm>
            <a:off x="511228" y="4408895"/>
            <a:ext cx="3839099" cy="674370"/>
          </a:xfrm>
          <a:prstGeom prst="rect">
            <a:avLst/>
          </a:prstGeom>
          <a:ln/>
          <a:extLst>
            <a:ext uri="{C572A759-6A51-4108-AA02-DFA0A04FC94B}">
              <ma14:wrappingTextBoxFlag xmlns="" xmlns:ma14="http://schemas.microsoft.com/office/mac/drawingml/2011/main"/>
            </a:ext>
          </a:extLst>
        </p:spPr>
        <p:style>
          <a:lnRef idx="2">
            <a:schemeClr val="dk1">
              <a:shade val="50000"/>
            </a:schemeClr>
          </a:lnRef>
          <a:fillRef idx="1">
            <a:schemeClr val="dk1"/>
          </a:fillRef>
          <a:effectRef idx="0">
            <a:schemeClr val="dk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p>
            <a:pPr algn="ctr">
              <a:spcAft>
                <a:spcPts val="0"/>
              </a:spcAft>
            </a:pPr>
            <a:r>
              <a:rPr lang="en-US" altLang="zh-TW" sz="2000" kern="100" dirty="0" smtClean="0">
                <a:effectLst/>
                <a:ea typeface="新細明體"/>
              </a:rPr>
              <a:t>Do</a:t>
            </a:r>
            <a:r>
              <a:rPr lang="zh-TW" altLang="en-US" sz="2000" kern="100" dirty="0" smtClean="0">
                <a:effectLst/>
                <a:ea typeface="新細明體"/>
              </a:rPr>
              <a:t> </a:t>
            </a:r>
            <a:r>
              <a:rPr lang="en-US" sz="2000" kern="100" dirty="0" smtClean="0">
                <a:effectLst/>
                <a:ea typeface="新細明體"/>
              </a:rPr>
              <a:t>Coding</a:t>
            </a:r>
            <a:r>
              <a:rPr lang="en-US" sz="2000" kern="100" dirty="0">
                <a:effectLst/>
                <a:ea typeface="新細明體"/>
              </a:rPr>
              <a:t>/Debugging/Testing </a:t>
            </a:r>
            <a:endParaRPr lang="zh-TW" sz="2000" kern="100" dirty="0">
              <a:effectLst/>
              <a:ea typeface="新細明體"/>
            </a:endParaRPr>
          </a:p>
          <a:p>
            <a:pPr algn="ctr">
              <a:spcAft>
                <a:spcPts val="0"/>
              </a:spcAft>
            </a:pPr>
            <a:r>
              <a:rPr lang="en-US" altLang="zh-TW" sz="2000" kern="100" dirty="0" smtClean="0">
                <a:effectLst/>
                <a:ea typeface="新細明體"/>
              </a:rPr>
              <a:t>using</a:t>
            </a:r>
            <a:r>
              <a:rPr lang="zh-TW" altLang="en-US" sz="2000" kern="100" dirty="0" smtClean="0">
                <a:effectLst/>
                <a:ea typeface="新細明體"/>
              </a:rPr>
              <a:t> </a:t>
            </a:r>
            <a:r>
              <a:rPr lang="en-US" sz="2000" kern="100" dirty="0" err="1" smtClean="0">
                <a:effectLst/>
                <a:ea typeface="新細明體"/>
              </a:rPr>
              <a:t>Git</a:t>
            </a:r>
            <a:r>
              <a:rPr lang="en-US" sz="2000" kern="100" dirty="0" smtClean="0">
                <a:effectLst/>
                <a:ea typeface="新細明體"/>
              </a:rPr>
              <a:t> </a:t>
            </a:r>
            <a:r>
              <a:rPr lang="en-US" sz="2000" kern="100" dirty="0">
                <a:effectLst/>
                <a:ea typeface="新細明體"/>
              </a:rPr>
              <a:t>version </a:t>
            </a:r>
            <a:r>
              <a:rPr lang="en-US" sz="2000" kern="100" dirty="0" smtClean="0">
                <a:effectLst/>
                <a:ea typeface="新細明體"/>
              </a:rPr>
              <a:t>control</a:t>
            </a:r>
            <a:r>
              <a:rPr lang="zh-TW" altLang="en-US" sz="2000" kern="100" dirty="0" smtClean="0">
                <a:effectLst/>
                <a:ea typeface="新細明體"/>
              </a:rPr>
              <a:t> </a:t>
            </a:r>
            <a:r>
              <a:rPr lang="en-US" altLang="zh-TW" sz="2000" kern="100" dirty="0" smtClean="0">
                <a:effectLst/>
                <a:ea typeface="新細明體"/>
              </a:rPr>
              <a:t>tool</a:t>
            </a:r>
            <a:endParaRPr lang="zh-TW" sz="2000" kern="100" dirty="0">
              <a:effectLst/>
              <a:ea typeface="新細明體"/>
            </a:endParaRPr>
          </a:p>
        </p:txBody>
      </p:sp>
      <p:sp>
        <p:nvSpPr>
          <p:cNvPr id="20" name="文字方塊 19"/>
          <p:cNvSpPr txBox="1"/>
          <p:nvPr/>
        </p:nvSpPr>
        <p:spPr>
          <a:xfrm>
            <a:off x="1278618" y="1884655"/>
            <a:ext cx="2444495" cy="478368"/>
          </a:xfrm>
          <a:prstGeom prst="rect">
            <a:avLst/>
          </a:prstGeom>
          <a:solidFill>
            <a:schemeClr val="bg2">
              <a:lumMod val="75000"/>
            </a:schemeClr>
          </a:solidFill>
          <a:ln>
            <a:noFill/>
          </a:ln>
          <a:extLst>
            <a:ext uri="{C572A759-6A51-4108-AA02-DFA0A04FC94B}">
              <ma14:wrappingTextBoxFlag xmlns="" xmlns:ma14="http://schemas.microsoft.com/office/mac/drawingml/2011/main"/>
            </a:ext>
          </a:ex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altLang="zh-TW" sz="2000" kern="100" dirty="0" smtClean="0">
                <a:effectLst/>
                <a:ea typeface="新細明體"/>
              </a:rPr>
              <a:t>S</a:t>
            </a:r>
            <a:r>
              <a:rPr lang="en-US" sz="2000" kern="100" dirty="0" smtClean="0">
                <a:effectLst/>
                <a:ea typeface="新細明體"/>
              </a:rPr>
              <a:t>tart </a:t>
            </a:r>
            <a:r>
              <a:rPr lang="en-US" sz="2000" kern="100" dirty="0">
                <a:effectLst/>
                <a:ea typeface="新細明體"/>
              </a:rPr>
              <a:t>your project</a:t>
            </a:r>
            <a:endParaRPr lang="zh-TW" sz="2000" kern="100" dirty="0">
              <a:effectLst/>
              <a:ea typeface="新細明體"/>
            </a:endParaRPr>
          </a:p>
        </p:txBody>
      </p:sp>
      <p:sp>
        <p:nvSpPr>
          <p:cNvPr id="21" name="文字方塊 20"/>
          <p:cNvSpPr txBox="1"/>
          <p:nvPr/>
        </p:nvSpPr>
        <p:spPr>
          <a:xfrm>
            <a:off x="649880" y="5420459"/>
            <a:ext cx="3381934" cy="707820"/>
          </a:xfrm>
          <a:prstGeom prst="rect">
            <a:avLst/>
          </a:prstGeom>
          <a:ln/>
          <a:extLst>
            <a:ext uri="{C572A759-6A51-4108-AA02-DFA0A04FC94B}">
              <ma14:wrappingTextBoxFlag xmlns="" xmlns:ma14="http://schemas.microsoft.com/office/mac/drawingml/2011/main"/>
            </a:ext>
          </a:extLst>
        </p:spPr>
        <p:style>
          <a:lnRef idx="2">
            <a:schemeClr val="dk1">
              <a:shade val="50000"/>
            </a:schemeClr>
          </a:lnRef>
          <a:fillRef idx="1">
            <a:schemeClr val="dk1"/>
          </a:fillRef>
          <a:effectRef idx="0">
            <a:schemeClr val="dk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p>
            <a:pPr algn="ctr">
              <a:spcAft>
                <a:spcPts val="0"/>
              </a:spcAft>
            </a:pPr>
            <a:r>
              <a:rPr lang="en-US" sz="2000" kern="100" dirty="0">
                <a:effectLst/>
                <a:ea typeface="新細明體"/>
              </a:rPr>
              <a:t>Design your own test case</a:t>
            </a:r>
            <a:endParaRPr lang="zh-TW" sz="2000" kern="100" dirty="0">
              <a:effectLst/>
              <a:ea typeface="新細明體"/>
            </a:endParaRPr>
          </a:p>
          <a:p>
            <a:pPr algn="ctr">
              <a:spcAft>
                <a:spcPts val="0"/>
              </a:spcAft>
            </a:pPr>
            <a:r>
              <a:rPr lang="en-US" sz="2000" kern="100" dirty="0">
                <a:effectLst/>
                <a:ea typeface="新細明體"/>
              </a:rPr>
              <a:t>for </a:t>
            </a:r>
            <a:r>
              <a:rPr lang="en-US" altLang="zh-TW" sz="2000" kern="100" dirty="0" smtClean="0">
                <a:effectLst/>
                <a:ea typeface="新細明體"/>
              </a:rPr>
              <a:t>pool test</a:t>
            </a:r>
            <a:r>
              <a:rPr lang="en-US" sz="2000" kern="100" dirty="0" smtClean="0">
                <a:effectLst/>
                <a:ea typeface="新細明體"/>
              </a:rPr>
              <a:t> </a:t>
            </a:r>
            <a:endParaRPr lang="zh-TW" sz="2000" kern="100" dirty="0">
              <a:effectLst/>
              <a:ea typeface="新細明體"/>
            </a:endParaRPr>
          </a:p>
          <a:p>
            <a:pPr algn="ctr">
              <a:spcAft>
                <a:spcPts val="0"/>
              </a:spcAft>
            </a:pPr>
            <a:r>
              <a:rPr lang="en-US" sz="2000" kern="100" dirty="0">
                <a:effectLst/>
                <a:ea typeface="新細明體"/>
              </a:rPr>
              <a:t> </a:t>
            </a:r>
            <a:endParaRPr lang="zh-TW" sz="2000" kern="100" dirty="0">
              <a:effectLst/>
              <a:ea typeface="新細明體"/>
            </a:endParaRPr>
          </a:p>
        </p:txBody>
      </p:sp>
      <p:cxnSp>
        <p:nvCxnSpPr>
          <p:cNvPr id="22" name="直線箭頭接點 21"/>
          <p:cNvCxnSpPr/>
          <p:nvPr/>
        </p:nvCxnSpPr>
        <p:spPr>
          <a:xfrm>
            <a:off x="2345753" y="2394675"/>
            <a:ext cx="0" cy="254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3" name="直線箭頭接點 22"/>
          <p:cNvCxnSpPr/>
          <p:nvPr/>
        </p:nvCxnSpPr>
        <p:spPr>
          <a:xfrm>
            <a:off x="2345753" y="4115525"/>
            <a:ext cx="0" cy="254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直線箭頭接點 23"/>
          <p:cNvCxnSpPr/>
          <p:nvPr/>
        </p:nvCxnSpPr>
        <p:spPr>
          <a:xfrm>
            <a:off x="2345753" y="3147785"/>
            <a:ext cx="0" cy="254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直線箭頭接點 24"/>
          <p:cNvCxnSpPr/>
          <p:nvPr/>
        </p:nvCxnSpPr>
        <p:spPr>
          <a:xfrm>
            <a:off x="2345753" y="5083265"/>
            <a:ext cx="0" cy="254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 name="文字方塊 7"/>
          <p:cNvSpPr txBox="1"/>
          <p:nvPr/>
        </p:nvSpPr>
        <p:spPr>
          <a:xfrm>
            <a:off x="4468046" y="2698205"/>
            <a:ext cx="4358476" cy="697865"/>
          </a:xfrm>
          <a:prstGeom prst="rect">
            <a:avLst/>
          </a:prstGeom>
          <a:ln/>
          <a:extLst>
            <a:ext uri="{C572A759-6A51-4108-AA02-DFA0A04FC94B}">
              <ma14:wrappingTextBoxFlag xmlns="" xmlns:ma14="http://schemas.microsoft.com/office/mac/drawingml/2011/main"/>
            </a:ext>
          </a:extLst>
        </p:spPr>
        <p:style>
          <a:lnRef idx="2">
            <a:schemeClr val="dk1">
              <a:shade val="50000"/>
            </a:schemeClr>
          </a:lnRef>
          <a:fillRef idx="1">
            <a:schemeClr val="dk1"/>
          </a:fillRef>
          <a:effectRef idx="0">
            <a:schemeClr val="dk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p>
            <a:pPr algn="ctr">
              <a:spcAft>
                <a:spcPts val="0"/>
              </a:spcAft>
            </a:pPr>
            <a:r>
              <a:rPr lang="en-US" kern="100" dirty="0">
                <a:effectLst/>
                <a:ea typeface="新細明體"/>
              </a:rPr>
              <a:t>Check your project </a:t>
            </a:r>
            <a:r>
              <a:rPr lang="en-US" kern="100" dirty="0" smtClean="0">
                <a:effectLst/>
                <a:ea typeface="新細明體"/>
              </a:rPr>
              <a:t>format and </a:t>
            </a:r>
          </a:p>
          <a:p>
            <a:pPr algn="ctr">
              <a:spcAft>
                <a:spcPts val="0"/>
              </a:spcAft>
            </a:pPr>
            <a:r>
              <a:rPr lang="en-US" kern="100" dirty="0">
                <a:ea typeface="新細明體"/>
              </a:rPr>
              <a:t>c</a:t>
            </a:r>
            <a:r>
              <a:rPr lang="en-US" kern="100" dirty="0" smtClean="0">
                <a:ea typeface="新細明體"/>
              </a:rPr>
              <a:t>ompress the folder by </a:t>
            </a:r>
            <a:r>
              <a:rPr lang="en-US" kern="100" dirty="0" smtClean="0">
                <a:effectLst/>
                <a:ea typeface="新細明體"/>
              </a:rPr>
              <a:t>test_script.py</a:t>
            </a:r>
            <a:endParaRPr lang="zh-TW" kern="100" dirty="0">
              <a:effectLst/>
              <a:ea typeface="新細明體"/>
            </a:endParaRPr>
          </a:p>
        </p:txBody>
      </p:sp>
      <p:sp>
        <p:nvSpPr>
          <p:cNvPr id="10" name="文字方塊 9"/>
          <p:cNvSpPr txBox="1"/>
          <p:nvPr/>
        </p:nvSpPr>
        <p:spPr>
          <a:xfrm>
            <a:off x="4522073" y="3774266"/>
            <a:ext cx="4136280" cy="760730"/>
          </a:xfrm>
          <a:prstGeom prst="rect">
            <a:avLst/>
          </a:prstGeom>
          <a:ln/>
          <a:extLst>
            <a:ext uri="{C572A759-6A51-4108-AA02-DFA0A04FC94B}">
              <ma14:wrappingTextBoxFlag xmlns="" xmlns:ma14="http://schemas.microsoft.com/office/mac/drawingml/2011/main"/>
            </a:ext>
          </a:extLst>
        </p:spPr>
        <p:style>
          <a:lnRef idx="2">
            <a:schemeClr val="dk1">
              <a:shade val="50000"/>
            </a:schemeClr>
          </a:lnRef>
          <a:fillRef idx="1">
            <a:schemeClr val="dk1"/>
          </a:fillRef>
          <a:effectRef idx="0">
            <a:schemeClr val="dk1"/>
          </a:effectRef>
          <a:fontRef idx="minor">
            <a:schemeClr val="lt1"/>
          </a:fontRef>
        </p:style>
        <p:txBody>
          <a:bodyPr rot="0" spcFirstLastPara="0" vert="horz" wrap="none" lIns="91440" tIns="45720" rIns="91440" bIns="45720" numCol="1" spcCol="0" rtlCol="0" fromWordArt="0" anchor="t" anchorCtr="0" forceAA="0" compatLnSpc="1">
            <a:prstTxWarp prst="textNoShape">
              <a:avLst/>
            </a:prstTxWarp>
            <a:noAutofit/>
          </a:bodyPr>
          <a:lstStyle/>
          <a:p>
            <a:pPr algn="ctr">
              <a:spcAft>
                <a:spcPts val="0"/>
              </a:spcAft>
            </a:pPr>
            <a:r>
              <a:rPr lang="en-US" kern="100" dirty="0">
                <a:effectLst/>
                <a:ea typeface="新細明體"/>
              </a:rPr>
              <a:t>Download tar.gz to your own </a:t>
            </a:r>
            <a:endParaRPr lang="en-US" kern="100" dirty="0" smtClean="0">
              <a:effectLst/>
              <a:ea typeface="新細明體"/>
            </a:endParaRPr>
          </a:p>
          <a:p>
            <a:pPr algn="ctr">
              <a:spcAft>
                <a:spcPts val="0"/>
              </a:spcAft>
            </a:pPr>
            <a:r>
              <a:rPr lang="en-US" kern="100" dirty="0" smtClean="0">
                <a:effectLst/>
                <a:ea typeface="新細明體"/>
              </a:rPr>
              <a:t>computer</a:t>
            </a:r>
            <a:r>
              <a:rPr lang="en-US" altLang="zh-TW" kern="100" dirty="0" smtClean="0">
                <a:effectLst/>
                <a:ea typeface="新細明體"/>
              </a:rPr>
              <a:t>&amp;</a:t>
            </a:r>
            <a:r>
              <a:rPr lang="zh-TW" altLang="en-US" kern="100" dirty="0" smtClean="0">
                <a:effectLst/>
                <a:ea typeface="新細明體"/>
              </a:rPr>
              <a:t> </a:t>
            </a:r>
            <a:r>
              <a:rPr lang="en-US" altLang="zh-TW" kern="100" dirty="0" smtClean="0">
                <a:ea typeface="新細明體"/>
              </a:rPr>
              <a:t>U</a:t>
            </a:r>
            <a:r>
              <a:rPr lang="en-US" altLang="zh-TW" kern="100" dirty="0" smtClean="0">
                <a:effectLst/>
                <a:ea typeface="新細明體"/>
              </a:rPr>
              <a:t>pload</a:t>
            </a:r>
            <a:r>
              <a:rPr lang="zh-TW" altLang="en-US" kern="100" dirty="0" smtClean="0">
                <a:effectLst/>
                <a:ea typeface="新細明體"/>
              </a:rPr>
              <a:t> </a:t>
            </a:r>
            <a:r>
              <a:rPr lang="en-US" altLang="zh-TW" kern="100" dirty="0" err="1" smtClean="0">
                <a:effectLst/>
                <a:ea typeface="新細明體"/>
              </a:rPr>
              <a:t>tar.gz</a:t>
            </a:r>
            <a:r>
              <a:rPr lang="zh-TW" altLang="en-US" kern="100" dirty="0" smtClean="0">
                <a:effectLst/>
                <a:ea typeface="新細明體"/>
              </a:rPr>
              <a:t> </a:t>
            </a:r>
            <a:r>
              <a:rPr lang="en-US" altLang="zh-TW" kern="100" dirty="0" smtClean="0">
                <a:effectLst/>
                <a:ea typeface="新細明體"/>
              </a:rPr>
              <a:t>&amp;</a:t>
            </a:r>
            <a:r>
              <a:rPr lang="zh-TW" altLang="en-US" kern="100" dirty="0" smtClean="0">
                <a:effectLst/>
                <a:ea typeface="新細明體"/>
              </a:rPr>
              <a:t> </a:t>
            </a:r>
            <a:r>
              <a:rPr lang="en-US" altLang="zh-TW" kern="100" dirty="0" smtClean="0">
                <a:effectLst/>
                <a:ea typeface="新細明體"/>
              </a:rPr>
              <a:t>report</a:t>
            </a:r>
            <a:r>
              <a:rPr lang="en-US" kern="100" dirty="0">
                <a:effectLst/>
                <a:ea typeface="新細明體"/>
              </a:rPr>
              <a:t> </a:t>
            </a:r>
            <a:endParaRPr lang="zh-TW" kern="100" dirty="0">
              <a:effectLst/>
              <a:ea typeface="新細明體"/>
            </a:endParaRPr>
          </a:p>
        </p:txBody>
      </p:sp>
      <p:sp>
        <p:nvSpPr>
          <p:cNvPr id="11" name="文字方塊 10"/>
          <p:cNvSpPr txBox="1"/>
          <p:nvPr/>
        </p:nvSpPr>
        <p:spPr>
          <a:xfrm>
            <a:off x="4869685" y="1852760"/>
            <a:ext cx="3451367" cy="428173"/>
          </a:xfrm>
          <a:prstGeom prst="rect">
            <a:avLst/>
          </a:prstGeom>
          <a:solidFill>
            <a:schemeClr val="bg2">
              <a:lumMod val="75000"/>
            </a:schemeClr>
          </a:solidFill>
          <a:ln>
            <a:noFill/>
          </a:ln>
          <a:extLst>
            <a:ext uri="{C572A759-6A51-4108-AA02-DFA0A04FC94B}">
              <ma14:wrappingTextBoxFlag xmlns="" xmlns:ma14="http://schemas.microsoft.com/office/mac/drawingml/2011/main"/>
            </a:ext>
          </a:ex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2000" kern="100" dirty="0">
                <a:effectLst/>
                <a:ea typeface="新細明體"/>
              </a:rPr>
              <a:t>After finishing your project</a:t>
            </a:r>
            <a:endParaRPr lang="zh-TW" sz="2000" kern="100" dirty="0">
              <a:effectLst/>
              <a:ea typeface="新細明體"/>
            </a:endParaRPr>
          </a:p>
        </p:txBody>
      </p:sp>
      <p:cxnSp>
        <p:nvCxnSpPr>
          <p:cNvPr id="13" name="直線箭頭接點 12"/>
          <p:cNvCxnSpPr/>
          <p:nvPr/>
        </p:nvCxnSpPr>
        <p:spPr>
          <a:xfrm>
            <a:off x="6595369" y="2381340"/>
            <a:ext cx="0" cy="254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直線箭頭接點 13"/>
          <p:cNvCxnSpPr/>
          <p:nvPr/>
        </p:nvCxnSpPr>
        <p:spPr>
          <a:xfrm>
            <a:off x="6595369" y="3493043"/>
            <a:ext cx="0" cy="254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467404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b="1" dirty="0" smtClean="0"/>
              <a:t>Note</a:t>
            </a:r>
            <a:endParaRPr kumimoji="1" lang="zh-TW" altLang="en-US" b="1" dirty="0"/>
          </a:p>
        </p:txBody>
      </p:sp>
      <p:sp>
        <p:nvSpPr>
          <p:cNvPr id="3" name="內容版面配置區 2"/>
          <p:cNvSpPr>
            <a:spLocks noGrp="1"/>
          </p:cNvSpPr>
          <p:nvPr>
            <p:ph idx="1"/>
          </p:nvPr>
        </p:nvSpPr>
        <p:spPr>
          <a:xfrm>
            <a:off x="457200" y="1493088"/>
            <a:ext cx="8229600" cy="4769179"/>
          </a:xfrm>
        </p:spPr>
        <p:txBody>
          <a:bodyPr>
            <a:noAutofit/>
          </a:bodyPr>
          <a:lstStyle/>
          <a:p>
            <a:endParaRPr kumimoji="1" lang="en-US" altLang="zh-TW" sz="2000" dirty="0" smtClean="0"/>
          </a:p>
          <a:p>
            <a:pPr marL="342900" lvl="2" indent="-342900"/>
            <a:r>
              <a:rPr lang="en-US" altLang="zh-TW" sz="2000" b="1" dirty="0" smtClean="0"/>
              <a:t>GitHub</a:t>
            </a:r>
            <a:r>
              <a:rPr lang="zh-TW" altLang="en-US" sz="2000" b="1" dirty="0" smtClean="0"/>
              <a:t> </a:t>
            </a:r>
            <a:r>
              <a:rPr lang="en-US" altLang="zh-TW" sz="2000" dirty="0"/>
              <a:t>https://</a:t>
            </a:r>
            <a:r>
              <a:rPr lang="en-US" altLang="zh-TW" sz="2000" dirty="0" smtClean="0"/>
              <a:t>github.com/logoslab/Archi2017_Project1</a:t>
            </a:r>
            <a:endParaRPr lang="en-US" altLang="zh-TW" sz="2000" b="1" dirty="0" smtClean="0"/>
          </a:p>
          <a:p>
            <a:pPr marL="342900" lvl="2" indent="-342900"/>
            <a:r>
              <a:rPr lang="en-US" altLang="zh-TW" sz="2000" b="1" dirty="0" smtClean="0"/>
              <a:t>Verify </a:t>
            </a:r>
            <a:r>
              <a:rPr lang="en-US" altLang="zh-TW" sz="2000" b="1" dirty="0"/>
              <a:t>your package format</a:t>
            </a:r>
            <a:r>
              <a:rPr lang="en-US" altLang="zh-TW" sz="2000" dirty="0"/>
              <a:t> by executing </a:t>
            </a:r>
            <a:r>
              <a:rPr lang="en-US" altLang="zh-TW" sz="2000" dirty="0" err="1"/>
              <a:t>test_script.py</a:t>
            </a:r>
            <a:r>
              <a:rPr lang="en-US" altLang="zh-TW" sz="2000" dirty="0"/>
              <a:t> before each submission. </a:t>
            </a:r>
            <a:r>
              <a:rPr lang="en-US" altLang="zh-TW" sz="2000" b="1" dirty="0"/>
              <a:t>Wrong submission format earns no points</a:t>
            </a:r>
            <a:r>
              <a:rPr lang="en-US" altLang="zh-TW" sz="2000" b="1" dirty="0" smtClean="0"/>
              <a:t>.</a:t>
            </a:r>
            <a:r>
              <a:rPr lang="zh-TW" altLang="en-US" sz="2000" dirty="0" smtClean="0"/>
              <a:t>   </a:t>
            </a:r>
            <a:r>
              <a:rPr kumimoji="1" lang="en-US" altLang="zh-TW" sz="2000" dirty="0" smtClean="0"/>
              <a:t>(</a:t>
            </a:r>
            <a:r>
              <a:rPr kumimoji="1" lang="en-US" altLang="zh-TW" sz="2000" dirty="0"/>
              <a:t>$ </a:t>
            </a:r>
            <a:r>
              <a:rPr kumimoji="1" lang="en-US" altLang="zh-TW" sz="2000" dirty="0">
                <a:solidFill>
                  <a:srgbClr val="FF0000"/>
                </a:solidFill>
              </a:rPr>
              <a:t>python</a:t>
            </a:r>
            <a:r>
              <a:rPr kumimoji="1" lang="en-US" altLang="zh-TW" sz="2000" dirty="0"/>
              <a:t> </a:t>
            </a:r>
            <a:r>
              <a:rPr kumimoji="1" lang="en-US" altLang="zh-TW" sz="2000" dirty="0" err="1"/>
              <a:t>test_script.py</a:t>
            </a:r>
            <a:r>
              <a:rPr kumimoji="1" lang="en-US" altLang="zh-TW" sz="2000" dirty="0"/>
              <a:t>) </a:t>
            </a:r>
            <a:endParaRPr kumimoji="1" lang="en-US" altLang="zh-TW" sz="2000" dirty="0" smtClean="0"/>
          </a:p>
          <a:p>
            <a:r>
              <a:rPr kumimoji="1" lang="en-US" altLang="zh-TW" sz="2000" dirty="0" smtClean="0"/>
              <a:t>File compression format is restricted to be </a:t>
            </a:r>
            <a:r>
              <a:rPr kumimoji="1" lang="en-US" altLang="zh-TW" sz="2000" b="1" dirty="0" smtClean="0"/>
              <a:t>tar.gz</a:t>
            </a:r>
            <a:r>
              <a:rPr kumimoji="1" lang="en-US" altLang="zh-TW" sz="2000" dirty="0" smtClean="0"/>
              <a:t>.</a:t>
            </a:r>
            <a:endParaRPr kumimoji="1" lang="en-US" altLang="zh-TW" sz="2000" dirty="0"/>
          </a:p>
          <a:p>
            <a:r>
              <a:rPr lang="en-US" altLang="zh-TW" sz="2000" dirty="0"/>
              <a:t>For convenience, please </a:t>
            </a:r>
            <a:r>
              <a:rPr lang="en-US" altLang="zh-TW" sz="2000" b="1" dirty="0"/>
              <a:t>synchronize your </a:t>
            </a:r>
            <a:r>
              <a:rPr lang="en-US" altLang="zh-TW" sz="2000" b="1" dirty="0" smtClean="0"/>
              <a:t>submission</a:t>
            </a:r>
            <a:r>
              <a:rPr lang="zh-TW" altLang="en-US" sz="2000" b="1" dirty="0" smtClean="0"/>
              <a:t> </a:t>
            </a:r>
            <a:r>
              <a:rPr lang="en-US" altLang="zh-TW" sz="2000" b="1" dirty="0" smtClean="0"/>
              <a:t>code </a:t>
            </a:r>
            <a:r>
              <a:rPr lang="en-US" altLang="zh-TW" sz="2000" b="1" dirty="0"/>
              <a:t>with </a:t>
            </a:r>
            <a:r>
              <a:rPr lang="en-US" altLang="zh-TW" sz="2000" b="1" dirty="0" smtClean="0"/>
              <a:t>your</a:t>
            </a:r>
            <a:r>
              <a:rPr lang="zh-TW" altLang="en-US" sz="2000" b="1" dirty="0" smtClean="0"/>
              <a:t> </a:t>
            </a:r>
            <a:r>
              <a:rPr lang="en-US" altLang="zh-TW" sz="2000" b="1" dirty="0" smtClean="0"/>
              <a:t>code in </a:t>
            </a:r>
            <a:r>
              <a:rPr lang="en-US" altLang="zh-TW" sz="2000" b="1" dirty="0"/>
              <a:t>workstation</a:t>
            </a:r>
            <a:r>
              <a:rPr lang="en-US" altLang="zh-TW" sz="2000" dirty="0"/>
              <a:t>. This allows smoother demo on </a:t>
            </a:r>
            <a:r>
              <a:rPr lang="en-US" altLang="zh-TW" sz="2000" dirty="0" smtClean="0"/>
              <a:t>workstation</a:t>
            </a:r>
            <a:r>
              <a:rPr lang="en-US" altLang="zh-TW" sz="2000" dirty="0"/>
              <a:t>.</a:t>
            </a:r>
            <a:r>
              <a:rPr lang="zh-TW" altLang="zh-TW" sz="2000" dirty="0"/>
              <a:t> </a:t>
            </a:r>
            <a:endParaRPr kumimoji="1" lang="en-US" altLang="zh-TW" sz="2000" dirty="0"/>
          </a:p>
        </p:txBody>
      </p:sp>
      <p:sp>
        <p:nvSpPr>
          <p:cNvPr id="5" name="投影片編號版面配置區 4"/>
          <p:cNvSpPr>
            <a:spLocks noGrp="1"/>
          </p:cNvSpPr>
          <p:nvPr>
            <p:ph type="sldNum" sz="quarter" idx="12"/>
          </p:nvPr>
        </p:nvSpPr>
        <p:spPr/>
        <p:txBody>
          <a:bodyPr/>
          <a:lstStyle/>
          <a:p>
            <a:fld id="{0F5F8F5C-FF46-B040-BE83-581A05881DA0}" type="slidenum">
              <a:rPr kumimoji="1" lang="zh-TW" altLang="en-US" smtClean="0"/>
              <a:t>15</a:t>
            </a:fld>
            <a:endParaRPr kumimoji="1" lang="zh-TW" altLang="en-US"/>
          </a:p>
        </p:txBody>
      </p:sp>
    </p:spTree>
    <p:extLst>
      <p:ext uri="{BB962C8B-B14F-4D97-AF65-F5344CB8AC3E}">
        <p14:creationId xmlns:p14="http://schemas.microsoft.com/office/powerpoint/2010/main" val="41683506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Outline</a:t>
            </a:r>
            <a:endParaRPr kumimoji="1" lang="zh-TW" altLang="en-US" dirty="0"/>
          </a:p>
        </p:txBody>
      </p:sp>
      <p:sp>
        <p:nvSpPr>
          <p:cNvPr id="3" name="內容版面配置區 2"/>
          <p:cNvSpPr>
            <a:spLocks noGrp="1"/>
          </p:cNvSpPr>
          <p:nvPr>
            <p:ph idx="1"/>
          </p:nvPr>
        </p:nvSpPr>
        <p:spPr/>
        <p:txBody>
          <a:bodyPr/>
          <a:lstStyle/>
          <a:p>
            <a:endParaRPr kumimoji="1" lang="en-US" altLang="zh-TW" dirty="0"/>
          </a:p>
          <a:p>
            <a:r>
              <a:rPr kumimoji="1" lang="en-US" altLang="zh-TW" dirty="0" smtClean="0">
                <a:solidFill>
                  <a:srgbClr val="BFBFBF"/>
                </a:solidFill>
              </a:rPr>
              <a:t>About</a:t>
            </a:r>
            <a:r>
              <a:rPr kumimoji="1" lang="zh-TW" altLang="en-US" dirty="0" smtClean="0">
                <a:solidFill>
                  <a:srgbClr val="BFBFBF"/>
                </a:solidFill>
              </a:rPr>
              <a:t> </a:t>
            </a:r>
            <a:r>
              <a:rPr kumimoji="1" lang="en-US" altLang="zh-TW" dirty="0" smtClean="0">
                <a:solidFill>
                  <a:srgbClr val="BFBFBF"/>
                </a:solidFill>
              </a:rPr>
              <a:t>Project</a:t>
            </a:r>
            <a:r>
              <a:rPr kumimoji="1" lang="zh-TW" altLang="en-US" dirty="0" smtClean="0">
                <a:solidFill>
                  <a:srgbClr val="BFBFBF"/>
                </a:solidFill>
              </a:rPr>
              <a:t> </a:t>
            </a:r>
            <a:r>
              <a:rPr kumimoji="1" lang="en-US" altLang="zh-TW" dirty="0" smtClean="0">
                <a:solidFill>
                  <a:srgbClr val="BFBFBF"/>
                </a:solidFill>
              </a:rPr>
              <a:t>1</a:t>
            </a:r>
            <a:r>
              <a:rPr kumimoji="1" lang="zh-TW" altLang="en-US" dirty="0" smtClean="0">
                <a:solidFill>
                  <a:srgbClr val="BFBFBF"/>
                </a:solidFill>
              </a:rPr>
              <a:t> </a:t>
            </a:r>
            <a:endParaRPr kumimoji="1" lang="en-US" altLang="zh-TW" dirty="0" smtClean="0">
              <a:solidFill>
                <a:srgbClr val="BFBFBF"/>
              </a:solidFill>
            </a:endParaRPr>
          </a:p>
          <a:p>
            <a:r>
              <a:rPr kumimoji="1" lang="en-US" altLang="zh-TW" dirty="0" smtClean="0">
                <a:solidFill>
                  <a:srgbClr val="BFBFBF"/>
                </a:solidFill>
              </a:rPr>
              <a:t>Submission</a:t>
            </a:r>
            <a:r>
              <a:rPr kumimoji="1" lang="zh-TW" altLang="en-US" dirty="0" smtClean="0">
                <a:solidFill>
                  <a:srgbClr val="BFBFBF"/>
                </a:solidFill>
              </a:rPr>
              <a:t> </a:t>
            </a:r>
            <a:r>
              <a:rPr kumimoji="1" lang="en-US" altLang="zh-TW" dirty="0" smtClean="0">
                <a:solidFill>
                  <a:srgbClr val="BFBFBF"/>
                </a:solidFill>
              </a:rPr>
              <a:t>&amp;</a:t>
            </a:r>
            <a:r>
              <a:rPr kumimoji="1" lang="zh-TW" altLang="en-US" dirty="0" smtClean="0">
                <a:solidFill>
                  <a:srgbClr val="BFBFBF"/>
                </a:solidFill>
              </a:rPr>
              <a:t> </a:t>
            </a:r>
            <a:r>
              <a:rPr kumimoji="1" lang="en-US" altLang="zh-TW" dirty="0" smtClean="0">
                <a:solidFill>
                  <a:srgbClr val="BFBFBF"/>
                </a:solidFill>
              </a:rPr>
              <a:t>Grading</a:t>
            </a:r>
            <a:r>
              <a:rPr kumimoji="1" lang="zh-TW" altLang="en-US" dirty="0" smtClean="0">
                <a:solidFill>
                  <a:srgbClr val="BFBFBF"/>
                </a:solidFill>
              </a:rPr>
              <a:t> </a:t>
            </a:r>
            <a:r>
              <a:rPr kumimoji="1" lang="en-US" altLang="zh-TW" dirty="0" smtClean="0">
                <a:solidFill>
                  <a:srgbClr val="BFBFBF"/>
                </a:solidFill>
              </a:rPr>
              <a:t>Policy</a:t>
            </a:r>
            <a:endParaRPr kumimoji="1" lang="en-US" altLang="zh-TW" dirty="0">
              <a:solidFill>
                <a:srgbClr val="BFBFBF"/>
              </a:solidFill>
            </a:endParaRPr>
          </a:p>
          <a:p>
            <a:r>
              <a:rPr kumimoji="1" lang="en-US" altLang="zh-TW" dirty="0"/>
              <a:t>Development</a:t>
            </a:r>
            <a:r>
              <a:rPr kumimoji="1" lang="zh-TW" altLang="en-US" dirty="0"/>
              <a:t> </a:t>
            </a:r>
            <a:r>
              <a:rPr kumimoji="1" lang="en-US" altLang="zh-TW" dirty="0" smtClean="0"/>
              <a:t>Environment</a:t>
            </a:r>
          </a:p>
          <a:p>
            <a:endParaRPr kumimoji="1" lang="zh-TW" altLang="en-US" dirty="0"/>
          </a:p>
        </p:txBody>
      </p:sp>
      <p:sp>
        <p:nvSpPr>
          <p:cNvPr id="5" name="投影片編號版面配置區 4"/>
          <p:cNvSpPr>
            <a:spLocks noGrp="1"/>
          </p:cNvSpPr>
          <p:nvPr>
            <p:ph type="sldNum" sz="quarter" idx="12"/>
          </p:nvPr>
        </p:nvSpPr>
        <p:spPr/>
        <p:txBody>
          <a:bodyPr/>
          <a:lstStyle/>
          <a:p>
            <a:fld id="{0F5F8F5C-FF46-B040-BE83-581A05881DA0}" type="slidenum">
              <a:rPr kumimoji="1" lang="zh-TW" altLang="en-US" smtClean="0"/>
              <a:t>16</a:t>
            </a:fld>
            <a:endParaRPr kumimoji="1" lang="zh-TW" altLang="en-US"/>
          </a:p>
        </p:txBody>
      </p:sp>
    </p:spTree>
    <p:extLst>
      <p:ext uri="{BB962C8B-B14F-4D97-AF65-F5344CB8AC3E}">
        <p14:creationId xmlns:p14="http://schemas.microsoft.com/office/powerpoint/2010/main" val="6253033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Development</a:t>
            </a:r>
            <a:r>
              <a:rPr kumimoji="1" lang="zh-TW" altLang="en-US" dirty="0" smtClean="0"/>
              <a:t> </a:t>
            </a:r>
            <a:r>
              <a:rPr kumimoji="1" lang="en-US" altLang="zh-TW" dirty="0" smtClean="0"/>
              <a:t>Environment</a:t>
            </a:r>
            <a:endParaRPr kumimoji="1" lang="zh-TW" altLang="en-US" dirty="0"/>
          </a:p>
        </p:txBody>
      </p:sp>
      <p:sp>
        <p:nvSpPr>
          <p:cNvPr id="3" name="內容版面配置區 2"/>
          <p:cNvSpPr>
            <a:spLocks noGrp="1"/>
          </p:cNvSpPr>
          <p:nvPr>
            <p:ph idx="1"/>
          </p:nvPr>
        </p:nvSpPr>
        <p:spPr>
          <a:xfrm>
            <a:off x="457199" y="1600200"/>
            <a:ext cx="8339221" cy="4525963"/>
          </a:xfrm>
        </p:spPr>
        <p:txBody>
          <a:bodyPr>
            <a:normAutofit/>
          </a:bodyPr>
          <a:lstStyle/>
          <a:p>
            <a:endParaRPr kumimoji="1" lang="en-US" altLang="zh-TW" dirty="0"/>
          </a:p>
          <a:p>
            <a:r>
              <a:rPr kumimoji="1" lang="en-US" altLang="zh-TW" dirty="0">
                <a:solidFill>
                  <a:srgbClr val="000000"/>
                </a:solidFill>
              </a:rPr>
              <a:t>Unix-like</a:t>
            </a:r>
            <a:r>
              <a:rPr kumimoji="1" lang="zh-TW" altLang="en-US" dirty="0">
                <a:solidFill>
                  <a:srgbClr val="000000"/>
                </a:solidFill>
              </a:rPr>
              <a:t> </a:t>
            </a:r>
            <a:r>
              <a:rPr kumimoji="1" lang="en-US" altLang="zh-TW" dirty="0">
                <a:solidFill>
                  <a:srgbClr val="000000"/>
                </a:solidFill>
              </a:rPr>
              <a:t>Workstation</a:t>
            </a:r>
            <a:r>
              <a:rPr kumimoji="1" lang="zh-TW" altLang="en-US" dirty="0">
                <a:solidFill>
                  <a:schemeClr val="bg1">
                    <a:lumMod val="75000"/>
                  </a:schemeClr>
                </a:solidFill>
              </a:rPr>
              <a:t> </a:t>
            </a:r>
            <a:endParaRPr kumimoji="1" lang="en-US" altLang="zh-TW" dirty="0" smtClean="0"/>
          </a:p>
          <a:p>
            <a:r>
              <a:rPr kumimoji="1" lang="en-US" altLang="zh-TW" dirty="0" err="1" smtClean="0"/>
              <a:t>Makefile</a:t>
            </a:r>
            <a:r>
              <a:rPr kumimoji="1" lang="en-US" altLang="zh-TW" dirty="0" smtClean="0"/>
              <a:t>:</a:t>
            </a:r>
            <a:r>
              <a:rPr kumimoji="1" lang="zh-TW" altLang="en-US" dirty="0" smtClean="0"/>
              <a:t> </a:t>
            </a:r>
            <a:r>
              <a:rPr kumimoji="1" lang="en-US" altLang="zh-TW" dirty="0" smtClean="0"/>
              <a:t>Compile</a:t>
            </a:r>
            <a:r>
              <a:rPr kumimoji="1" lang="zh-TW" altLang="en-US" dirty="0" smtClean="0"/>
              <a:t> </a:t>
            </a:r>
            <a:r>
              <a:rPr kumimoji="1" lang="en-US" altLang="zh-TW" dirty="0" smtClean="0"/>
              <a:t>&amp;</a:t>
            </a:r>
            <a:r>
              <a:rPr kumimoji="1" lang="zh-TW" altLang="en-US" dirty="0" smtClean="0"/>
              <a:t> </a:t>
            </a:r>
            <a:r>
              <a:rPr kumimoji="1" lang="en-US" altLang="zh-TW" dirty="0" smtClean="0"/>
              <a:t>Link</a:t>
            </a:r>
            <a:r>
              <a:rPr kumimoji="1" lang="zh-TW" altLang="en-US" dirty="0" smtClean="0"/>
              <a:t> </a:t>
            </a:r>
            <a:r>
              <a:rPr kumimoji="1" lang="en-US" altLang="zh-TW" dirty="0" smtClean="0"/>
              <a:t>your</a:t>
            </a:r>
            <a:r>
              <a:rPr kumimoji="1" lang="zh-TW" altLang="en-US" dirty="0" smtClean="0"/>
              <a:t> </a:t>
            </a:r>
            <a:r>
              <a:rPr kumimoji="1" lang="en-US" altLang="zh-TW" dirty="0" smtClean="0"/>
              <a:t>program</a:t>
            </a:r>
          </a:p>
          <a:p>
            <a:r>
              <a:rPr kumimoji="1" lang="en-US" altLang="zh-TW" dirty="0" smtClean="0"/>
              <a:t>GDB</a:t>
            </a:r>
            <a:r>
              <a:rPr kumimoji="1" lang="zh-TW" altLang="en-US" dirty="0" smtClean="0"/>
              <a:t> </a:t>
            </a:r>
            <a:r>
              <a:rPr kumimoji="1" lang="en-US" altLang="zh-TW" dirty="0" smtClean="0"/>
              <a:t>Debugger:</a:t>
            </a:r>
            <a:r>
              <a:rPr kumimoji="1" lang="zh-TW" altLang="en-US" dirty="0" smtClean="0"/>
              <a:t> </a:t>
            </a:r>
            <a:r>
              <a:rPr kumimoji="1" lang="en-US" altLang="zh-TW" dirty="0" smtClean="0"/>
              <a:t>Debug</a:t>
            </a:r>
            <a:r>
              <a:rPr kumimoji="1" lang="zh-TW" altLang="en-US" dirty="0" smtClean="0"/>
              <a:t> </a:t>
            </a:r>
            <a:r>
              <a:rPr kumimoji="1" lang="en-US" altLang="zh-TW" dirty="0" smtClean="0"/>
              <a:t>your</a:t>
            </a:r>
            <a:r>
              <a:rPr kumimoji="1" lang="zh-TW" altLang="en-US" dirty="0" smtClean="0"/>
              <a:t> </a:t>
            </a:r>
            <a:r>
              <a:rPr kumimoji="1" lang="en-US" altLang="zh-TW" dirty="0" smtClean="0"/>
              <a:t>program.</a:t>
            </a:r>
          </a:p>
          <a:p>
            <a:r>
              <a:rPr kumimoji="1" lang="en-US" altLang="zh-TW" dirty="0" err="1" smtClean="0"/>
              <a:t>Git</a:t>
            </a:r>
            <a:r>
              <a:rPr kumimoji="1" lang="zh-TW" altLang="en-US" dirty="0" smtClean="0"/>
              <a:t> </a:t>
            </a:r>
            <a:r>
              <a:rPr kumimoji="1" lang="en-US" altLang="zh-TW" dirty="0" smtClean="0"/>
              <a:t>&amp;</a:t>
            </a:r>
            <a:r>
              <a:rPr kumimoji="1" lang="zh-TW" altLang="en-US" dirty="0" smtClean="0"/>
              <a:t> </a:t>
            </a:r>
            <a:r>
              <a:rPr kumimoji="1" lang="en-US" altLang="zh-TW" dirty="0" err="1" smtClean="0"/>
              <a:t>GitHub</a:t>
            </a:r>
            <a:r>
              <a:rPr kumimoji="1" lang="en-US" altLang="zh-TW" dirty="0" smtClean="0"/>
              <a:t>:</a:t>
            </a:r>
            <a:r>
              <a:rPr kumimoji="1" lang="zh-TW" altLang="en-US" dirty="0" smtClean="0"/>
              <a:t> </a:t>
            </a:r>
            <a:r>
              <a:rPr kumimoji="1" lang="en-US" altLang="zh-TW" dirty="0" smtClean="0"/>
              <a:t>Revision</a:t>
            </a:r>
            <a:r>
              <a:rPr kumimoji="1" lang="zh-TW" altLang="en-US" dirty="0" smtClean="0"/>
              <a:t> </a:t>
            </a:r>
            <a:r>
              <a:rPr kumimoji="1" lang="en-US" altLang="zh-TW" dirty="0" smtClean="0"/>
              <a:t>Control</a:t>
            </a:r>
            <a:r>
              <a:rPr kumimoji="1" lang="zh-TW" altLang="en-US" dirty="0" smtClean="0"/>
              <a:t> </a:t>
            </a:r>
            <a:r>
              <a:rPr kumimoji="1" lang="en-US" altLang="zh-TW" dirty="0" smtClean="0"/>
              <a:t>&amp;</a:t>
            </a:r>
            <a:r>
              <a:rPr kumimoji="1" lang="zh-TW" altLang="en-US" dirty="0" smtClean="0"/>
              <a:t> </a:t>
            </a:r>
            <a:r>
              <a:rPr kumimoji="1" lang="en-US" altLang="zh-TW" dirty="0" smtClean="0"/>
              <a:t>Collaboration.</a:t>
            </a:r>
            <a:endParaRPr kumimoji="1" lang="en-US" altLang="zh-TW" dirty="0"/>
          </a:p>
          <a:p>
            <a:endParaRPr kumimoji="1" lang="en-US" altLang="zh-TW" dirty="0"/>
          </a:p>
          <a:p>
            <a:endParaRPr kumimoji="1" lang="en-US" altLang="zh-TW" dirty="0" smtClean="0"/>
          </a:p>
          <a:p>
            <a:endParaRPr kumimoji="1" lang="zh-TW" altLang="en-US" dirty="0"/>
          </a:p>
        </p:txBody>
      </p:sp>
      <p:sp>
        <p:nvSpPr>
          <p:cNvPr id="5" name="投影片編號版面配置區 4"/>
          <p:cNvSpPr>
            <a:spLocks noGrp="1"/>
          </p:cNvSpPr>
          <p:nvPr>
            <p:ph type="sldNum" sz="quarter" idx="12"/>
          </p:nvPr>
        </p:nvSpPr>
        <p:spPr/>
        <p:txBody>
          <a:bodyPr/>
          <a:lstStyle/>
          <a:p>
            <a:fld id="{0F5F8F5C-FF46-B040-BE83-581A05881DA0}" type="slidenum">
              <a:rPr kumimoji="1" lang="zh-TW" altLang="en-US" smtClean="0"/>
              <a:t>17</a:t>
            </a:fld>
            <a:endParaRPr kumimoji="1" lang="zh-TW" altLang="en-US"/>
          </a:p>
        </p:txBody>
      </p:sp>
    </p:spTree>
    <p:extLst>
      <p:ext uri="{BB962C8B-B14F-4D97-AF65-F5344CB8AC3E}">
        <p14:creationId xmlns:p14="http://schemas.microsoft.com/office/powerpoint/2010/main" val="30882197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Development</a:t>
            </a:r>
            <a:r>
              <a:rPr kumimoji="1" lang="zh-TW" altLang="en-US" dirty="0" smtClean="0"/>
              <a:t> </a:t>
            </a:r>
            <a:r>
              <a:rPr kumimoji="1" lang="en-US" altLang="zh-TW" dirty="0" smtClean="0"/>
              <a:t>Environment</a:t>
            </a:r>
            <a:endParaRPr kumimoji="1" lang="zh-TW" altLang="en-US" dirty="0"/>
          </a:p>
        </p:txBody>
      </p:sp>
      <p:sp>
        <p:nvSpPr>
          <p:cNvPr id="3" name="內容版面配置區 2"/>
          <p:cNvSpPr>
            <a:spLocks noGrp="1"/>
          </p:cNvSpPr>
          <p:nvPr>
            <p:ph idx="1"/>
          </p:nvPr>
        </p:nvSpPr>
        <p:spPr>
          <a:xfrm>
            <a:off x="457199" y="1600200"/>
            <a:ext cx="8339221" cy="4525963"/>
          </a:xfrm>
        </p:spPr>
        <p:txBody>
          <a:bodyPr>
            <a:normAutofit/>
          </a:bodyPr>
          <a:lstStyle/>
          <a:p>
            <a:endParaRPr kumimoji="1" lang="en-US" altLang="zh-TW" dirty="0"/>
          </a:p>
          <a:p>
            <a:r>
              <a:rPr kumimoji="1" lang="en-US" altLang="zh-TW" dirty="0" smtClean="0">
                <a:solidFill>
                  <a:srgbClr val="000000"/>
                </a:solidFill>
              </a:rPr>
              <a:t>Unix-like</a:t>
            </a:r>
            <a:r>
              <a:rPr kumimoji="1" lang="zh-TW" altLang="en-US" dirty="0" smtClean="0">
                <a:solidFill>
                  <a:srgbClr val="000000"/>
                </a:solidFill>
              </a:rPr>
              <a:t> </a:t>
            </a:r>
            <a:r>
              <a:rPr kumimoji="1" lang="en-US" altLang="zh-TW" dirty="0" smtClean="0">
                <a:solidFill>
                  <a:srgbClr val="000000"/>
                </a:solidFill>
              </a:rPr>
              <a:t>Workstation</a:t>
            </a:r>
            <a:r>
              <a:rPr kumimoji="1" lang="zh-TW" altLang="en-US" dirty="0" smtClean="0">
                <a:solidFill>
                  <a:schemeClr val="bg1">
                    <a:lumMod val="75000"/>
                  </a:schemeClr>
                </a:solidFill>
              </a:rPr>
              <a:t> </a:t>
            </a:r>
            <a:endParaRPr kumimoji="1" lang="en-US" altLang="zh-TW" dirty="0" smtClean="0">
              <a:solidFill>
                <a:schemeClr val="bg1">
                  <a:lumMod val="75000"/>
                </a:schemeClr>
              </a:solidFill>
            </a:endParaRPr>
          </a:p>
          <a:p>
            <a:r>
              <a:rPr kumimoji="1" lang="en-US" altLang="zh-TW" dirty="0" err="1" smtClean="0">
                <a:solidFill>
                  <a:schemeClr val="bg1">
                    <a:lumMod val="75000"/>
                  </a:schemeClr>
                </a:solidFill>
              </a:rPr>
              <a:t>Makefile</a:t>
            </a:r>
            <a:r>
              <a:rPr kumimoji="1" lang="en-US" altLang="zh-TW" dirty="0" smtClean="0">
                <a:solidFill>
                  <a:schemeClr val="bg1">
                    <a:lumMod val="75000"/>
                  </a:schemeClr>
                </a:solidFill>
              </a:rPr>
              <a:t>:</a:t>
            </a:r>
            <a:r>
              <a:rPr kumimoji="1" lang="zh-TW" altLang="en-US" dirty="0" smtClean="0">
                <a:solidFill>
                  <a:schemeClr val="bg1">
                    <a:lumMod val="75000"/>
                  </a:schemeClr>
                </a:solidFill>
              </a:rPr>
              <a:t> </a:t>
            </a:r>
            <a:r>
              <a:rPr kumimoji="1" lang="en-US" altLang="zh-TW" dirty="0" smtClean="0">
                <a:solidFill>
                  <a:schemeClr val="bg1">
                    <a:lumMod val="75000"/>
                  </a:schemeClr>
                </a:solidFill>
              </a:rPr>
              <a:t>Compile</a:t>
            </a:r>
            <a:r>
              <a:rPr kumimoji="1" lang="zh-TW" altLang="en-US" dirty="0" smtClean="0">
                <a:solidFill>
                  <a:schemeClr val="bg1">
                    <a:lumMod val="75000"/>
                  </a:schemeClr>
                </a:solidFill>
              </a:rPr>
              <a:t> </a:t>
            </a:r>
            <a:r>
              <a:rPr kumimoji="1" lang="en-US" altLang="zh-TW" dirty="0" smtClean="0">
                <a:solidFill>
                  <a:schemeClr val="bg1">
                    <a:lumMod val="75000"/>
                  </a:schemeClr>
                </a:solidFill>
              </a:rPr>
              <a:t>&amp;</a:t>
            </a:r>
            <a:r>
              <a:rPr kumimoji="1" lang="zh-TW" altLang="en-US" dirty="0" smtClean="0">
                <a:solidFill>
                  <a:schemeClr val="bg1">
                    <a:lumMod val="75000"/>
                  </a:schemeClr>
                </a:solidFill>
              </a:rPr>
              <a:t> </a:t>
            </a:r>
            <a:r>
              <a:rPr kumimoji="1" lang="en-US" altLang="zh-TW" dirty="0" smtClean="0">
                <a:solidFill>
                  <a:schemeClr val="bg1">
                    <a:lumMod val="75000"/>
                  </a:schemeClr>
                </a:solidFill>
              </a:rPr>
              <a:t>Link</a:t>
            </a:r>
            <a:r>
              <a:rPr kumimoji="1" lang="zh-TW" altLang="en-US" dirty="0" smtClean="0">
                <a:solidFill>
                  <a:schemeClr val="bg1">
                    <a:lumMod val="75000"/>
                  </a:schemeClr>
                </a:solidFill>
              </a:rPr>
              <a:t> </a:t>
            </a:r>
            <a:r>
              <a:rPr kumimoji="1" lang="en-US" altLang="zh-TW" dirty="0" smtClean="0">
                <a:solidFill>
                  <a:schemeClr val="bg1">
                    <a:lumMod val="75000"/>
                  </a:schemeClr>
                </a:solidFill>
              </a:rPr>
              <a:t>your</a:t>
            </a:r>
            <a:r>
              <a:rPr kumimoji="1" lang="zh-TW" altLang="en-US" dirty="0" smtClean="0">
                <a:solidFill>
                  <a:schemeClr val="bg1">
                    <a:lumMod val="75000"/>
                  </a:schemeClr>
                </a:solidFill>
              </a:rPr>
              <a:t> </a:t>
            </a:r>
            <a:r>
              <a:rPr kumimoji="1" lang="en-US" altLang="zh-TW" dirty="0" smtClean="0">
                <a:solidFill>
                  <a:schemeClr val="bg1">
                    <a:lumMod val="75000"/>
                  </a:schemeClr>
                </a:solidFill>
              </a:rPr>
              <a:t>program</a:t>
            </a:r>
          </a:p>
          <a:p>
            <a:r>
              <a:rPr kumimoji="1" lang="en-US" altLang="zh-TW" dirty="0" smtClean="0">
                <a:solidFill>
                  <a:schemeClr val="bg1">
                    <a:lumMod val="75000"/>
                  </a:schemeClr>
                </a:solidFill>
              </a:rPr>
              <a:t>GDB</a:t>
            </a:r>
            <a:r>
              <a:rPr kumimoji="1" lang="zh-TW" altLang="en-US" dirty="0" smtClean="0">
                <a:solidFill>
                  <a:schemeClr val="bg1">
                    <a:lumMod val="75000"/>
                  </a:schemeClr>
                </a:solidFill>
              </a:rPr>
              <a:t> </a:t>
            </a:r>
            <a:r>
              <a:rPr kumimoji="1" lang="en-US" altLang="zh-TW" dirty="0" smtClean="0">
                <a:solidFill>
                  <a:schemeClr val="bg1">
                    <a:lumMod val="75000"/>
                  </a:schemeClr>
                </a:solidFill>
              </a:rPr>
              <a:t>Debugger:</a:t>
            </a:r>
            <a:r>
              <a:rPr kumimoji="1" lang="zh-TW" altLang="en-US" dirty="0" smtClean="0">
                <a:solidFill>
                  <a:schemeClr val="bg1">
                    <a:lumMod val="75000"/>
                  </a:schemeClr>
                </a:solidFill>
              </a:rPr>
              <a:t> </a:t>
            </a:r>
            <a:r>
              <a:rPr kumimoji="1" lang="en-US" altLang="zh-TW" dirty="0" smtClean="0">
                <a:solidFill>
                  <a:schemeClr val="bg1">
                    <a:lumMod val="75000"/>
                  </a:schemeClr>
                </a:solidFill>
              </a:rPr>
              <a:t>Debug</a:t>
            </a:r>
            <a:r>
              <a:rPr kumimoji="1" lang="zh-TW" altLang="en-US" dirty="0" smtClean="0">
                <a:solidFill>
                  <a:schemeClr val="bg1">
                    <a:lumMod val="75000"/>
                  </a:schemeClr>
                </a:solidFill>
              </a:rPr>
              <a:t> </a:t>
            </a:r>
            <a:r>
              <a:rPr kumimoji="1" lang="en-US" altLang="zh-TW" dirty="0" smtClean="0">
                <a:solidFill>
                  <a:schemeClr val="bg1">
                    <a:lumMod val="75000"/>
                  </a:schemeClr>
                </a:solidFill>
              </a:rPr>
              <a:t>your</a:t>
            </a:r>
            <a:r>
              <a:rPr kumimoji="1" lang="zh-TW" altLang="en-US" dirty="0" smtClean="0">
                <a:solidFill>
                  <a:schemeClr val="bg1">
                    <a:lumMod val="75000"/>
                  </a:schemeClr>
                </a:solidFill>
              </a:rPr>
              <a:t> </a:t>
            </a:r>
            <a:r>
              <a:rPr kumimoji="1" lang="en-US" altLang="zh-TW" dirty="0" smtClean="0">
                <a:solidFill>
                  <a:schemeClr val="bg1">
                    <a:lumMod val="75000"/>
                  </a:schemeClr>
                </a:solidFill>
              </a:rPr>
              <a:t>program.</a:t>
            </a:r>
          </a:p>
          <a:p>
            <a:r>
              <a:rPr kumimoji="1" lang="en-US" altLang="zh-TW" dirty="0" err="1" smtClean="0">
                <a:solidFill>
                  <a:schemeClr val="bg1">
                    <a:lumMod val="75000"/>
                  </a:schemeClr>
                </a:solidFill>
              </a:rPr>
              <a:t>Git</a:t>
            </a:r>
            <a:r>
              <a:rPr kumimoji="1" lang="zh-TW" altLang="en-US" dirty="0" smtClean="0">
                <a:solidFill>
                  <a:schemeClr val="bg1">
                    <a:lumMod val="75000"/>
                  </a:schemeClr>
                </a:solidFill>
              </a:rPr>
              <a:t> </a:t>
            </a:r>
            <a:r>
              <a:rPr kumimoji="1" lang="en-US" altLang="zh-TW" dirty="0" smtClean="0">
                <a:solidFill>
                  <a:schemeClr val="bg1">
                    <a:lumMod val="75000"/>
                  </a:schemeClr>
                </a:solidFill>
              </a:rPr>
              <a:t>&amp;</a:t>
            </a:r>
            <a:r>
              <a:rPr kumimoji="1" lang="zh-TW" altLang="en-US" dirty="0" smtClean="0">
                <a:solidFill>
                  <a:schemeClr val="bg1">
                    <a:lumMod val="75000"/>
                  </a:schemeClr>
                </a:solidFill>
              </a:rPr>
              <a:t> </a:t>
            </a:r>
            <a:r>
              <a:rPr kumimoji="1" lang="en-US" altLang="zh-TW" dirty="0" err="1" smtClean="0">
                <a:solidFill>
                  <a:schemeClr val="bg1">
                    <a:lumMod val="75000"/>
                  </a:schemeClr>
                </a:solidFill>
              </a:rPr>
              <a:t>GitHub</a:t>
            </a:r>
            <a:r>
              <a:rPr kumimoji="1" lang="en-US" altLang="zh-TW" dirty="0" smtClean="0">
                <a:solidFill>
                  <a:schemeClr val="bg1">
                    <a:lumMod val="75000"/>
                  </a:schemeClr>
                </a:solidFill>
              </a:rPr>
              <a:t>:</a:t>
            </a:r>
            <a:r>
              <a:rPr kumimoji="1" lang="zh-TW" altLang="en-US" dirty="0" smtClean="0">
                <a:solidFill>
                  <a:schemeClr val="bg1">
                    <a:lumMod val="75000"/>
                  </a:schemeClr>
                </a:solidFill>
              </a:rPr>
              <a:t> </a:t>
            </a:r>
            <a:r>
              <a:rPr kumimoji="1" lang="en-US" altLang="zh-TW" dirty="0" smtClean="0">
                <a:solidFill>
                  <a:schemeClr val="bg1">
                    <a:lumMod val="75000"/>
                  </a:schemeClr>
                </a:solidFill>
              </a:rPr>
              <a:t>Revision</a:t>
            </a:r>
            <a:r>
              <a:rPr kumimoji="1" lang="zh-TW" altLang="en-US" dirty="0" smtClean="0">
                <a:solidFill>
                  <a:schemeClr val="bg1">
                    <a:lumMod val="75000"/>
                  </a:schemeClr>
                </a:solidFill>
              </a:rPr>
              <a:t> </a:t>
            </a:r>
            <a:r>
              <a:rPr kumimoji="1" lang="en-US" altLang="zh-TW" dirty="0" smtClean="0">
                <a:solidFill>
                  <a:schemeClr val="bg1">
                    <a:lumMod val="75000"/>
                  </a:schemeClr>
                </a:solidFill>
              </a:rPr>
              <a:t>Control</a:t>
            </a:r>
            <a:r>
              <a:rPr kumimoji="1" lang="zh-TW" altLang="en-US" dirty="0" smtClean="0">
                <a:solidFill>
                  <a:schemeClr val="bg1">
                    <a:lumMod val="75000"/>
                  </a:schemeClr>
                </a:solidFill>
              </a:rPr>
              <a:t> </a:t>
            </a:r>
            <a:r>
              <a:rPr kumimoji="1" lang="en-US" altLang="zh-TW" dirty="0" smtClean="0">
                <a:solidFill>
                  <a:schemeClr val="bg1">
                    <a:lumMod val="75000"/>
                  </a:schemeClr>
                </a:solidFill>
              </a:rPr>
              <a:t>&amp;</a:t>
            </a:r>
            <a:r>
              <a:rPr kumimoji="1" lang="zh-TW" altLang="en-US" dirty="0" smtClean="0">
                <a:solidFill>
                  <a:schemeClr val="bg1">
                    <a:lumMod val="75000"/>
                  </a:schemeClr>
                </a:solidFill>
              </a:rPr>
              <a:t> </a:t>
            </a:r>
            <a:r>
              <a:rPr kumimoji="1" lang="en-US" altLang="zh-TW" dirty="0" smtClean="0">
                <a:solidFill>
                  <a:schemeClr val="bg1">
                    <a:lumMod val="75000"/>
                  </a:schemeClr>
                </a:solidFill>
              </a:rPr>
              <a:t>Collaboration.</a:t>
            </a:r>
            <a:endParaRPr kumimoji="1" lang="en-US" altLang="zh-TW" dirty="0">
              <a:solidFill>
                <a:schemeClr val="bg1">
                  <a:lumMod val="75000"/>
                </a:schemeClr>
              </a:solidFill>
            </a:endParaRPr>
          </a:p>
          <a:p>
            <a:endParaRPr kumimoji="1" lang="en-US" altLang="zh-TW" dirty="0"/>
          </a:p>
          <a:p>
            <a:endParaRPr kumimoji="1" lang="en-US" altLang="zh-TW" dirty="0" smtClean="0"/>
          </a:p>
          <a:p>
            <a:endParaRPr kumimoji="1" lang="zh-TW" altLang="en-US" dirty="0"/>
          </a:p>
        </p:txBody>
      </p:sp>
      <p:sp>
        <p:nvSpPr>
          <p:cNvPr id="5" name="投影片編號版面配置區 4"/>
          <p:cNvSpPr>
            <a:spLocks noGrp="1"/>
          </p:cNvSpPr>
          <p:nvPr>
            <p:ph type="sldNum" sz="quarter" idx="12"/>
          </p:nvPr>
        </p:nvSpPr>
        <p:spPr/>
        <p:txBody>
          <a:bodyPr/>
          <a:lstStyle/>
          <a:p>
            <a:fld id="{0F5F8F5C-FF46-B040-BE83-581A05881DA0}" type="slidenum">
              <a:rPr kumimoji="1" lang="zh-TW" altLang="en-US" smtClean="0"/>
              <a:t>18</a:t>
            </a:fld>
            <a:endParaRPr kumimoji="1" lang="zh-TW" altLang="en-US"/>
          </a:p>
        </p:txBody>
      </p:sp>
    </p:spTree>
    <p:extLst>
      <p:ext uri="{BB962C8B-B14F-4D97-AF65-F5344CB8AC3E}">
        <p14:creationId xmlns:p14="http://schemas.microsoft.com/office/powerpoint/2010/main" val="37658334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SSH/SFTP:</a:t>
            </a:r>
            <a:r>
              <a:rPr kumimoji="1" lang="zh-TW" altLang="en-US" dirty="0"/>
              <a:t> </a:t>
            </a:r>
            <a:r>
              <a:rPr kumimoji="1" lang="en-US" altLang="zh-TW" dirty="0"/>
              <a:t>Connect</a:t>
            </a:r>
            <a:r>
              <a:rPr kumimoji="1" lang="zh-TW" altLang="en-US" dirty="0"/>
              <a:t> </a:t>
            </a:r>
            <a:r>
              <a:rPr kumimoji="1" lang="en-US" altLang="zh-TW" dirty="0"/>
              <a:t>to</a:t>
            </a:r>
            <a:r>
              <a:rPr kumimoji="1" lang="zh-TW" altLang="en-US" dirty="0"/>
              <a:t> </a:t>
            </a:r>
            <a:r>
              <a:rPr kumimoji="1" lang="en-US" altLang="zh-TW" dirty="0" smtClean="0"/>
              <a:t>workstation</a:t>
            </a:r>
            <a:endParaRPr kumimoji="1" lang="zh-TW" altLang="en-US" dirty="0"/>
          </a:p>
        </p:txBody>
      </p:sp>
      <p:sp>
        <p:nvSpPr>
          <p:cNvPr id="3" name="內容版面配置區 2"/>
          <p:cNvSpPr>
            <a:spLocks noGrp="1"/>
          </p:cNvSpPr>
          <p:nvPr>
            <p:ph idx="1"/>
          </p:nvPr>
        </p:nvSpPr>
        <p:spPr>
          <a:xfrm>
            <a:off x="457200" y="1449300"/>
            <a:ext cx="8229600" cy="4525963"/>
          </a:xfrm>
        </p:spPr>
        <p:txBody>
          <a:bodyPr/>
          <a:lstStyle/>
          <a:p>
            <a:endParaRPr kumimoji="1" lang="en-US" altLang="zh-TW" dirty="0" smtClean="0"/>
          </a:p>
          <a:p>
            <a:r>
              <a:rPr kumimoji="1" lang="en-US" altLang="zh-TW" dirty="0" smtClean="0"/>
              <a:t>SSH</a:t>
            </a:r>
            <a:r>
              <a:rPr kumimoji="1" lang="zh-TW" altLang="en-US" dirty="0" smtClean="0"/>
              <a:t>: </a:t>
            </a:r>
            <a:r>
              <a:rPr kumimoji="1" lang="en-US" altLang="zh-TW" dirty="0" smtClean="0"/>
              <a:t>Connect</a:t>
            </a:r>
            <a:r>
              <a:rPr kumimoji="1" lang="zh-TW" altLang="en-US" dirty="0" smtClean="0"/>
              <a:t> </a:t>
            </a:r>
            <a:r>
              <a:rPr kumimoji="1" lang="en-US" altLang="zh-TW" dirty="0" smtClean="0"/>
              <a:t>to</a:t>
            </a:r>
            <a:r>
              <a:rPr kumimoji="1" lang="zh-TW" altLang="en-US" dirty="0" smtClean="0"/>
              <a:t> </a:t>
            </a:r>
            <a:r>
              <a:rPr kumimoji="1" lang="en-US" altLang="zh-TW" dirty="0" smtClean="0"/>
              <a:t>Remote</a:t>
            </a:r>
            <a:r>
              <a:rPr kumimoji="1" lang="zh-TW" altLang="en-US" dirty="0" smtClean="0"/>
              <a:t> </a:t>
            </a:r>
            <a:r>
              <a:rPr kumimoji="1" lang="en-US" altLang="zh-TW" dirty="0" smtClean="0"/>
              <a:t>Server</a:t>
            </a:r>
            <a:r>
              <a:rPr kumimoji="1" lang="zh-TW" altLang="en-US" dirty="0" smtClean="0"/>
              <a:t> </a:t>
            </a:r>
            <a:r>
              <a:rPr kumimoji="1" lang="en-US" altLang="zh-TW" dirty="0" smtClean="0"/>
              <a:t>(Workstation)</a:t>
            </a:r>
          </a:p>
          <a:p>
            <a:r>
              <a:rPr kumimoji="1" lang="en-US" altLang="zh-TW" dirty="0" smtClean="0"/>
              <a:t>SFTP:</a:t>
            </a:r>
            <a:r>
              <a:rPr kumimoji="1" lang="zh-TW" altLang="en-US" dirty="0" smtClean="0"/>
              <a:t> </a:t>
            </a:r>
            <a:r>
              <a:rPr kumimoji="1" lang="en-US" altLang="zh-TW" dirty="0" smtClean="0"/>
              <a:t>Remote</a:t>
            </a:r>
            <a:r>
              <a:rPr kumimoji="1" lang="zh-TW" altLang="en-US" dirty="0" smtClean="0"/>
              <a:t> </a:t>
            </a:r>
            <a:r>
              <a:rPr kumimoji="1" lang="en-US" altLang="zh-TW" dirty="0" smtClean="0"/>
              <a:t>File</a:t>
            </a:r>
            <a:r>
              <a:rPr kumimoji="1" lang="zh-TW" altLang="en-US" dirty="0" smtClean="0"/>
              <a:t> </a:t>
            </a:r>
            <a:r>
              <a:rPr kumimoji="1" lang="en-US" altLang="zh-TW" dirty="0" smtClean="0"/>
              <a:t>Transfer</a:t>
            </a:r>
          </a:p>
          <a:p>
            <a:endParaRPr kumimoji="1" lang="en-US" altLang="zh-TW" dirty="0" smtClean="0"/>
          </a:p>
          <a:p>
            <a:endParaRPr kumimoji="1" lang="zh-TW" altLang="en-US" dirty="0"/>
          </a:p>
        </p:txBody>
      </p:sp>
      <p:sp>
        <p:nvSpPr>
          <p:cNvPr id="8" name="投影片編號版面配置區 7"/>
          <p:cNvSpPr>
            <a:spLocks noGrp="1"/>
          </p:cNvSpPr>
          <p:nvPr>
            <p:ph type="sldNum" sz="quarter" idx="12"/>
          </p:nvPr>
        </p:nvSpPr>
        <p:spPr/>
        <p:txBody>
          <a:bodyPr/>
          <a:lstStyle/>
          <a:p>
            <a:fld id="{0F5F8F5C-FF46-B040-BE83-581A05881DA0}" type="slidenum">
              <a:rPr kumimoji="1" lang="zh-TW" altLang="en-US" smtClean="0"/>
              <a:t>19</a:t>
            </a:fld>
            <a:endParaRPr kumimoji="1" lang="zh-TW" altLang="en-US"/>
          </a:p>
        </p:txBody>
      </p:sp>
      <p:pic>
        <p:nvPicPr>
          <p:cNvPr id="4" name="圖片 3"/>
          <p:cNvPicPr>
            <a:picLocks noChangeAspect="1"/>
          </p:cNvPicPr>
          <p:nvPr/>
        </p:nvPicPr>
        <p:blipFill>
          <a:blip r:embed="rId2"/>
          <a:stretch>
            <a:fillRect/>
          </a:stretch>
        </p:blipFill>
        <p:spPr>
          <a:xfrm>
            <a:off x="-41865" y="3530862"/>
            <a:ext cx="4046944" cy="2209301"/>
          </a:xfrm>
          <a:prstGeom prst="rect">
            <a:avLst/>
          </a:prstGeom>
        </p:spPr>
      </p:pic>
      <p:pic>
        <p:nvPicPr>
          <p:cNvPr id="5" name="圖片 4"/>
          <p:cNvPicPr>
            <a:picLocks noChangeAspect="1"/>
          </p:cNvPicPr>
          <p:nvPr/>
        </p:nvPicPr>
        <p:blipFill>
          <a:blip r:embed="rId3"/>
          <a:stretch>
            <a:fillRect/>
          </a:stretch>
        </p:blipFill>
        <p:spPr>
          <a:xfrm>
            <a:off x="6026907" y="3318246"/>
            <a:ext cx="2957741" cy="2629103"/>
          </a:xfrm>
          <a:prstGeom prst="rect">
            <a:avLst/>
          </a:prstGeom>
        </p:spPr>
      </p:pic>
      <p:cxnSp>
        <p:nvCxnSpPr>
          <p:cNvPr id="6" name="直線單箭頭接點 196"/>
          <p:cNvCxnSpPr/>
          <p:nvPr/>
        </p:nvCxnSpPr>
        <p:spPr>
          <a:xfrm>
            <a:off x="3181735" y="4622307"/>
            <a:ext cx="2470032" cy="0"/>
          </a:xfrm>
          <a:prstGeom prst="straightConnector1">
            <a:avLst/>
          </a:prstGeom>
          <a:ln w="57150" cmpd="sng">
            <a:solidFill>
              <a:srgbClr val="0000FF"/>
            </a:solidFill>
            <a:tailEnd type="triangle"/>
          </a:ln>
        </p:spPr>
        <p:style>
          <a:lnRef idx="1">
            <a:schemeClr val="dk1"/>
          </a:lnRef>
          <a:fillRef idx="0">
            <a:schemeClr val="dk1"/>
          </a:fillRef>
          <a:effectRef idx="0">
            <a:schemeClr val="dk1"/>
          </a:effectRef>
          <a:fontRef idx="minor">
            <a:schemeClr val="tx1"/>
          </a:fontRef>
        </p:style>
      </p:cxnSp>
      <p:sp>
        <p:nvSpPr>
          <p:cNvPr id="10" name="文字方塊 9"/>
          <p:cNvSpPr txBox="1">
            <a:spLocks noChangeArrowheads="1"/>
          </p:cNvSpPr>
          <p:nvPr/>
        </p:nvSpPr>
        <p:spPr bwMode="auto">
          <a:xfrm>
            <a:off x="939780" y="5870388"/>
            <a:ext cx="2470032" cy="461665"/>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altLang="zh-TW" sz="2400" b="1" kern="100" dirty="0" smtClean="0">
                <a:effectLst/>
                <a:latin typeface="Calibri"/>
                <a:ea typeface="新細明體"/>
                <a:cs typeface="Times New Roman"/>
              </a:rPr>
              <a:t>Your</a:t>
            </a:r>
            <a:r>
              <a:rPr lang="zh-TW" altLang="en-US" sz="2400" b="1" kern="100" dirty="0" smtClean="0">
                <a:effectLst/>
                <a:latin typeface="Calibri"/>
                <a:ea typeface="新細明體"/>
                <a:cs typeface="Times New Roman"/>
              </a:rPr>
              <a:t> </a:t>
            </a:r>
            <a:r>
              <a:rPr lang="en-US" altLang="zh-TW" sz="2400" b="1" kern="100" dirty="0" smtClean="0">
                <a:effectLst/>
                <a:latin typeface="Calibri"/>
                <a:ea typeface="新細明體"/>
                <a:cs typeface="Times New Roman"/>
              </a:rPr>
              <a:t>Computer</a:t>
            </a:r>
            <a:endParaRPr lang="zh-TW" sz="2400" b="1" kern="100" dirty="0">
              <a:effectLst/>
              <a:latin typeface="Calibri"/>
              <a:ea typeface="新細明體"/>
              <a:cs typeface="Times New Roman"/>
            </a:endParaRPr>
          </a:p>
        </p:txBody>
      </p:sp>
      <p:sp>
        <p:nvSpPr>
          <p:cNvPr id="12" name="文字方塊 11"/>
          <p:cNvSpPr txBox="1">
            <a:spLocks noChangeArrowheads="1"/>
          </p:cNvSpPr>
          <p:nvPr/>
        </p:nvSpPr>
        <p:spPr bwMode="auto">
          <a:xfrm>
            <a:off x="2697559" y="4088591"/>
            <a:ext cx="2619288" cy="461665"/>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altLang="zh-TW" sz="2400" b="1" kern="100" dirty="0" smtClean="0">
                <a:solidFill>
                  <a:srgbClr val="000090"/>
                </a:solidFill>
                <a:effectLst/>
                <a:latin typeface="Calibri"/>
                <a:ea typeface="新細明體"/>
                <a:cs typeface="Times New Roman"/>
              </a:rPr>
              <a:t>SSH/SFTP</a:t>
            </a:r>
            <a:r>
              <a:rPr lang="zh-TW" altLang="en-US" sz="2400" b="1" kern="100" dirty="0" smtClean="0">
                <a:solidFill>
                  <a:srgbClr val="000090"/>
                </a:solidFill>
                <a:effectLst/>
                <a:latin typeface="Calibri"/>
                <a:ea typeface="新細明體"/>
                <a:cs typeface="Times New Roman"/>
              </a:rPr>
              <a:t> </a:t>
            </a:r>
            <a:r>
              <a:rPr lang="en-US" altLang="zh-TW" sz="2400" b="1" kern="100" dirty="0" smtClean="0">
                <a:solidFill>
                  <a:srgbClr val="000090"/>
                </a:solidFill>
                <a:effectLst/>
                <a:latin typeface="Calibri"/>
                <a:ea typeface="新細明體"/>
                <a:cs typeface="Times New Roman"/>
              </a:rPr>
              <a:t>Protocol</a:t>
            </a:r>
            <a:endParaRPr lang="zh-TW" sz="2400" b="1" kern="100" dirty="0">
              <a:solidFill>
                <a:srgbClr val="000090"/>
              </a:solidFill>
              <a:effectLst/>
              <a:latin typeface="Calibri"/>
              <a:ea typeface="新細明體"/>
              <a:cs typeface="Times New Roman"/>
            </a:endParaRPr>
          </a:p>
        </p:txBody>
      </p:sp>
      <p:sp>
        <p:nvSpPr>
          <p:cNvPr id="13" name="文字方塊 12"/>
          <p:cNvSpPr txBox="1">
            <a:spLocks noChangeArrowheads="1"/>
          </p:cNvSpPr>
          <p:nvPr/>
        </p:nvSpPr>
        <p:spPr bwMode="auto">
          <a:xfrm>
            <a:off x="6354312" y="5947349"/>
            <a:ext cx="2470032" cy="461665"/>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kumimoji="1" lang="en-US" altLang="zh-TW" sz="2400" b="1" dirty="0"/>
              <a:t>Linux</a:t>
            </a:r>
            <a:r>
              <a:rPr kumimoji="1" lang="zh-TW" altLang="en-US" sz="2400" b="1" dirty="0"/>
              <a:t> </a:t>
            </a:r>
            <a:r>
              <a:rPr lang="en-US" altLang="zh-TW" sz="2400" b="1" kern="100" dirty="0" smtClean="0">
                <a:effectLst/>
                <a:latin typeface="Calibri"/>
                <a:ea typeface="新細明體"/>
                <a:cs typeface="Times New Roman"/>
              </a:rPr>
              <a:t>Server</a:t>
            </a:r>
            <a:endParaRPr lang="zh-TW" sz="2400" b="1" kern="100" dirty="0">
              <a:effectLst/>
              <a:latin typeface="Calibri"/>
              <a:ea typeface="新細明體"/>
              <a:cs typeface="Times New Roman"/>
            </a:endParaRPr>
          </a:p>
        </p:txBody>
      </p:sp>
      <p:pic>
        <p:nvPicPr>
          <p:cNvPr id="14" name="圖片 13"/>
          <p:cNvPicPr>
            <a:picLocks noChangeAspect="1"/>
          </p:cNvPicPr>
          <p:nvPr/>
        </p:nvPicPr>
        <p:blipFill>
          <a:blip r:embed="rId4"/>
          <a:stretch>
            <a:fillRect/>
          </a:stretch>
        </p:blipFill>
        <p:spPr>
          <a:xfrm>
            <a:off x="4274151" y="4779088"/>
            <a:ext cx="1531122" cy="1629684"/>
          </a:xfrm>
          <a:prstGeom prst="rect">
            <a:avLst/>
          </a:prstGeom>
        </p:spPr>
      </p:pic>
    </p:spTree>
    <p:extLst>
      <p:ext uri="{BB962C8B-B14F-4D97-AF65-F5344CB8AC3E}">
        <p14:creationId xmlns:p14="http://schemas.microsoft.com/office/powerpoint/2010/main" val="308877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Outline</a:t>
            </a:r>
            <a:endParaRPr kumimoji="1" lang="zh-TW" altLang="en-US" dirty="0"/>
          </a:p>
        </p:txBody>
      </p:sp>
      <p:sp>
        <p:nvSpPr>
          <p:cNvPr id="3" name="內容版面配置區 2"/>
          <p:cNvSpPr>
            <a:spLocks noGrp="1"/>
          </p:cNvSpPr>
          <p:nvPr>
            <p:ph idx="1"/>
          </p:nvPr>
        </p:nvSpPr>
        <p:spPr/>
        <p:txBody>
          <a:bodyPr/>
          <a:lstStyle/>
          <a:p>
            <a:endParaRPr kumimoji="1" lang="en-US" altLang="zh-TW" dirty="0"/>
          </a:p>
          <a:p>
            <a:r>
              <a:rPr kumimoji="1" lang="en-US" altLang="zh-TW" dirty="0" smtClean="0"/>
              <a:t>About</a:t>
            </a:r>
            <a:r>
              <a:rPr kumimoji="1" lang="zh-TW" altLang="en-US" dirty="0" smtClean="0"/>
              <a:t> </a:t>
            </a:r>
            <a:r>
              <a:rPr kumimoji="1" lang="en-US" altLang="zh-TW" dirty="0" smtClean="0"/>
              <a:t>Project</a:t>
            </a:r>
            <a:r>
              <a:rPr kumimoji="1" lang="zh-TW" altLang="en-US" dirty="0" smtClean="0"/>
              <a:t> </a:t>
            </a:r>
            <a:r>
              <a:rPr kumimoji="1" lang="en-US" altLang="zh-TW" dirty="0" smtClean="0"/>
              <a:t>1</a:t>
            </a:r>
          </a:p>
          <a:p>
            <a:r>
              <a:rPr kumimoji="1" lang="en-US" altLang="zh-TW" dirty="0"/>
              <a:t>Submission</a:t>
            </a:r>
            <a:r>
              <a:rPr kumimoji="1" lang="zh-TW" altLang="en-US" dirty="0"/>
              <a:t> </a:t>
            </a:r>
            <a:r>
              <a:rPr kumimoji="1" lang="en-US" altLang="zh-TW" dirty="0"/>
              <a:t>&amp;</a:t>
            </a:r>
            <a:r>
              <a:rPr kumimoji="1" lang="zh-TW" altLang="en-US" dirty="0"/>
              <a:t> </a:t>
            </a:r>
            <a:r>
              <a:rPr kumimoji="1" lang="en-US" altLang="zh-TW" dirty="0"/>
              <a:t>Grading</a:t>
            </a:r>
            <a:r>
              <a:rPr kumimoji="1" lang="zh-TW" altLang="en-US" dirty="0"/>
              <a:t> </a:t>
            </a:r>
            <a:r>
              <a:rPr kumimoji="1" lang="en-US" altLang="zh-TW" dirty="0" smtClean="0"/>
              <a:t>Policy</a:t>
            </a:r>
          </a:p>
          <a:p>
            <a:r>
              <a:rPr kumimoji="1" lang="en-US" altLang="zh-TW" dirty="0" smtClean="0"/>
              <a:t>Development</a:t>
            </a:r>
            <a:r>
              <a:rPr kumimoji="1" lang="zh-TW" altLang="en-US" dirty="0" smtClean="0"/>
              <a:t> </a:t>
            </a:r>
            <a:r>
              <a:rPr kumimoji="1" lang="en-US" altLang="zh-TW" dirty="0" smtClean="0"/>
              <a:t>Environment</a:t>
            </a:r>
          </a:p>
          <a:p>
            <a:endParaRPr kumimoji="1" lang="en-US" altLang="zh-TW" dirty="0" smtClean="0"/>
          </a:p>
          <a:p>
            <a:endParaRPr kumimoji="1" lang="zh-TW" altLang="en-US" dirty="0"/>
          </a:p>
        </p:txBody>
      </p:sp>
      <p:sp>
        <p:nvSpPr>
          <p:cNvPr id="5" name="投影片編號版面配置區 4"/>
          <p:cNvSpPr>
            <a:spLocks noGrp="1"/>
          </p:cNvSpPr>
          <p:nvPr>
            <p:ph type="sldNum" sz="quarter" idx="12"/>
          </p:nvPr>
        </p:nvSpPr>
        <p:spPr/>
        <p:txBody>
          <a:bodyPr/>
          <a:lstStyle/>
          <a:p>
            <a:fld id="{0F5F8F5C-FF46-B040-BE83-581A05881DA0}" type="slidenum">
              <a:rPr kumimoji="1" lang="zh-TW" altLang="en-US" smtClean="0"/>
              <a:t>2</a:t>
            </a:fld>
            <a:endParaRPr kumimoji="1" lang="zh-TW" altLang="en-US"/>
          </a:p>
        </p:txBody>
      </p:sp>
    </p:spTree>
    <p:extLst>
      <p:ext uri="{BB962C8B-B14F-4D97-AF65-F5344CB8AC3E}">
        <p14:creationId xmlns:p14="http://schemas.microsoft.com/office/powerpoint/2010/main" val="496494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smtClean="0"/>
              <a:t>Common</a:t>
            </a:r>
            <a:r>
              <a:rPr kumimoji="1" lang="zh-TW" altLang="en-US" dirty="0" smtClean="0"/>
              <a:t> </a:t>
            </a:r>
            <a:r>
              <a:rPr kumimoji="1" lang="en-US" altLang="zh-TW" dirty="0" smtClean="0"/>
              <a:t>Linux</a:t>
            </a:r>
            <a:r>
              <a:rPr kumimoji="1" lang="zh-TW" altLang="en-US" dirty="0" smtClean="0"/>
              <a:t> </a:t>
            </a:r>
            <a:r>
              <a:rPr kumimoji="1" lang="en-US" altLang="zh-TW" dirty="0" smtClean="0"/>
              <a:t>Commands</a:t>
            </a:r>
            <a:endParaRPr kumimoji="1" lang="en-US" altLang="zh-TW" dirty="0"/>
          </a:p>
        </p:txBody>
      </p:sp>
      <p:sp>
        <p:nvSpPr>
          <p:cNvPr id="3" name="內容版面配置區 2"/>
          <p:cNvSpPr>
            <a:spLocks noGrp="1"/>
          </p:cNvSpPr>
          <p:nvPr>
            <p:ph idx="1"/>
          </p:nvPr>
        </p:nvSpPr>
        <p:spPr>
          <a:xfrm>
            <a:off x="228600" y="1675376"/>
            <a:ext cx="8915400" cy="4888685"/>
          </a:xfrm>
        </p:spPr>
        <p:txBody>
          <a:bodyPr>
            <a:normAutofit/>
          </a:bodyPr>
          <a:lstStyle/>
          <a:p>
            <a:r>
              <a:rPr kumimoji="1" lang="en-US" altLang="zh-TW" sz="2400" dirty="0" smtClean="0">
                <a:solidFill>
                  <a:srgbClr val="000000"/>
                </a:solidFill>
              </a:rPr>
              <a:t>path:</a:t>
            </a:r>
            <a:r>
              <a:rPr kumimoji="1" lang="zh-TW" altLang="en-US" sz="2400" dirty="0" smtClean="0">
                <a:solidFill>
                  <a:srgbClr val="000000"/>
                </a:solidFill>
              </a:rPr>
              <a:t> </a:t>
            </a:r>
            <a:r>
              <a:rPr kumimoji="1" lang="zh-TW" altLang="zh-TW" sz="2400" dirty="0">
                <a:solidFill>
                  <a:srgbClr val="000000"/>
                </a:solidFill>
              </a:rPr>
              <a:t>/</a:t>
            </a:r>
            <a:r>
              <a:rPr kumimoji="1" lang="en-US" altLang="zh-TW" sz="2400" dirty="0" smtClean="0">
                <a:solidFill>
                  <a:srgbClr val="000000"/>
                </a:solidFill>
              </a:rPr>
              <a:t>home/</a:t>
            </a:r>
            <a:r>
              <a:rPr kumimoji="1" lang="en-US" altLang="zh-TW" sz="2400" dirty="0" err="1" smtClean="0">
                <a:solidFill>
                  <a:srgbClr val="000000"/>
                </a:solidFill>
              </a:rPr>
              <a:t>archi</a:t>
            </a:r>
            <a:r>
              <a:rPr kumimoji="1" lang="en-US" altLang="zh-TW" sz="2400" dirty="0" smtClean="0">
                <a:solidFill>
                  <a:srgbClr val="000000"/>
                </a:solidFill>
              </a:rPr>
              <a:t>/</a:t>
            </a:r>
            <a:r>
              <a:rPr kumimoji="1" lang="is-IS" altLang="zh-TW" sz="2400" dirty="0" smtClean="0">
                <a:solidFill>
                  <a:srgbClr val="000000"/>
                </a:solidFill>
              </a:rPr>
              <a:t>……</a:t>
            </a:r>
            <a:endParaRPr kumimoji="1" lang="en-US" altLang="zh-TW" sz="2400" dirty="0" smtClean="0">
              <a:solidFill>
                <a:srgbClr val="000000"/>
              </a:solidFill>
            </a:endParaRPr>
          </a:p>
          <a:p>
            <a:r>
              <a:rPr kumimoji="1" lang="en-US" altLang="zh-TW" sz="2400" dirty="0" err="1" smtClean="0">
                <a:solidFill>
                  <a:srgbClr val="FF0000"/>
                </a:solidFill>
              </a:rPr>
              <a:t>pwd</a:t>
            </a:r>
            <a:r>
              <a:rPr kumimoji="1" lang="en-US" altLang="zh-TW" sz="2400" dirty="0" smtClean="0">
                <a:solidFill>
                  <a:srgbClr val="000000"/>
                </a:solidFill>
              </a:rPr>
              <a:t>:</a:t>
            </a:r>
            <a:r>
              <a:rPr kumimoji="1" lang="zh-TW" altLang="en-US" sz="2400" dirty="0" smtClean="0">
                <a:solidFill>
                  <a:srgbClr val="000000"/>
                </a:solidFill>
              </a:rPr>
              <a:t> </a:t>
            </a:r>
            <a:r>
              <a:rPr kumimoji="1" lang="en-US" altLang="zh-TW" sz="2400" dirty="0" smtClean="0">
                <a:solidFill>
                  <a:srgbClr val="000000"/>
                </a:solidFill>
              </a:rPr>
              <a:t>Display</a:t>
            </a:r>
            <a:r>
              <a:rPr kumimoji="1" lang="zh-TW" altLang="en-US" sz="2400" dirty="0" smtClean="0">
                <a:solidFill>
                  <a:srgbClr val="000000"/>
                </a:solidFill>
              </a:rPr>
              <a:t> </a:t>
            </a:r>
            <a:r>
              <a:rPr kumimoji="1" lang="en-US" altLang="zh-TW" sz="2400" dirty="0" smtClean="0">
                <a:solidFill>
                  <a:srgbClr val="000000"/>
                </a:solidFill>
              </a:rPr>
              <a:t>the</a:t>
            </a:r>
            <a:r>
              <a:rPr kumimoji="1" lang="zh-TW" altLang="en-US" sz="2400" dirty="0">
                <a:solidFill>
                  <a:srgbClr val="000000"/>
                </a:solidFill>
              </a:rPr>
              <a:t> </a:t>
            </a:r>
            <a:r>
              <a:rPr kumimoji="1" lang="en-US" altLang="zh-TW" sz="2400" dirty="0" smtClean="0">
                <a:solidFill>
                  <a:srgbClr val="000000"/>
                </a:solidFill>
              </a:rPr>
              <a:t>current</a:t>
            </a:r>
            <a:r>
              <a:rPr kumimoji="1" lang="zh-TW" altLang="en-US" sz="2400" dirty="0" smtClean="0">
                <a:solidFill>
                  <a:srgbClr val="000000"/>
                </a:solidFill>
              </a:rPr>
              <a:t> </a:t>
            </a:r>
            <a:r>
              <a:rPr kumimoji="1" lang="en-US" altLang="zh-TW" sz="2400" dirty="0" smtClean="0">
                <a:solidFill>
                  <a:srgbClr val="000000"/>
                </a:solidFill>
              </a:rPr>
              <a:t>directory</a:t>
            </a:r>
          </a:p>
          <a:p>
            <a:r>
              <a:rPr kumimoji="1" lang="en-US" altLang="zh-TW" sz="2400" dirty="0" smtClean="0">
                <a:solidFill>
                  <a:srgbClr val="FF0000"/>
                </a:solidFill>
              </a:rPr>
              <a:t>cd</a:t>
            </a:r>
            <a:r>
              <a:rPr kumimoji="1" lang="zh-TW" altLang="en-US" sz="2400" dirty="0" smtClean="0">
                <a:solidFill>
                  <a:srgbClr val="FF0000"/>
                </a:solidFill>
              </a:rPr>
              <a:t> </a:t>
            </a:r>
            <a:r>
              <a:rPr kumimoji="1" lang="en-US" altLang="zh-TW" sz="2400" dirty="0" smtClean="0"/>
              <a:t>path:</a:t>
            </a:r>
            <a:r>
              <a:rPr kumimoji="1" lang="zh-TW" altLang="en-US" sz="2400" dirty="0" smtClean="0"/>
              <a:t> </a:t>
            </a:r>
            <a:r>
              <a:rPr kumimoji="1" lang="en-US" altLang="zh-TW" sz="2400" dirty="0" smtClean="0"/>
              <a:t>Change</a:t>
            </a:r>
            <a:r>
              <a:rPr kumimoji="1" lang="zh-TW" altLang="en-US" sz="2400" dirty="0" smtClean="0"/>
              <a:t> </a:t>
            </a:r>
            <a:r>
              <a:rPr kumimoji="1" lang="en-US" altLang="zh-TW" sz="2400" dirty="0" smtClean="0"/>
              <a:t>directory</a:t>
            </a:r>
          </a:p>
          <a:p>
            <a:r>
              <a:rPr kumimoji="1" lang="en-US" altLang="zh-TW" sz="2400" dirty="0" err="1" smtClean="0">
                <a:solidFill>
                  <a:srgbClr val="FF0000"/>
                </a:solidFill>
              </a:rPr>
              <a:t>ls</a:t>
            </a:r>
            <a:r>
              <a:rPr kumimoji="1" lang="en-US" altLang="zh-TW" sz="2400" dirty="0" smtClean="0"/>
              <a:t>:</a:t>
            </a:r>
            <a:r>
              <a:rPr kumimoji="1" lang="zh-TW" altLang="en-US" sz="2400" dirty="0" smtClean="0"/>
              <a:t> </a:t>
            </a:r>
            <a:r>
              <a:rPr kumimoji="1" lang="en-US" altLang="zh-TW" sz="2400" dirty="0" smtClean="0"/>
              <a:t>List</a:t>
            </a:r>
            <a:r>
              <a:rPr kumimoji="1" lang="zh-TW" altLang="en-US" sz="2400" dirty="0" smtClean="0"/>
              <a:t> </a:t>
            </a:r>
            <a:r>
              <a:rPr kumimoji="1" lang="en-US" altLang="zh-TW" sz="2400" dirty="0" smtClean="0"/>
              <a:t>all</a:t>
            </a:r>
            <a:r>
              <a:rPr kumimoji="1" lang="zh-TW" altLang="en-US" sz="2400" dirty="0" smtClean="0"/>
              <a:t> </a:t>
            </a:r>
            <a:r>
              <a:rPr kumimoji="1" lang="en-US" altLang="zh-TW" sz="2400" dirty="0" smtClean="0"/>
              <a:t>files</a:t>
            </a:r>
            <a:r>
              <a:rPr kumimoji="1" lang="zh-TW" altLang="en-US" sz="2400" dirty="0" smtClean="0"/>
              <a:t> </a:t>
            </a:r>
            <a:r>
              <a:rPr kumimoji="1" lang="en-US" altLang="zh-TW" sz="2400" dirty="0" smtClean="0"/>
              <a:t>under</a:t>
            </a:r>
            <a:r>
              <a:rPr kumimoji="1" lang="zh-TW" altLang="en-US" sz="2400" dirty="0" smtClean="0"/>
              <a:t> </a:t>
            </a:r>
            <a:r>
              <a:rPr kumimoji="1" lang="en-US" altLang="zh-TW" sz="2400" dirty="0" smtClean="0"/>
              <a:t>current</a:t>
            </a:r>
            <a:r>
              <a:rPr kumimoji="1" lang="zh-TW" altLang="en-US" sz="2400" dirty="0" smtClean="0"/>
              <a:t> </a:t>
            </a:r>
            <a:r>
              <a:rPr kumimoji="1" lang="en-US" altLang="zh-TW" sz="2400" dirty="0" smtClean="0"/>
              <a:t>directory</a:t>
            </a:r>
          </a:p>
          <a:p>
            <a:r>
              <a:rPr kumimoji="1" lang="en-US" altLang="zh-TW" sz="2400" dirty="0" err="1" smtClean="0">
                <a:solidFill>
                  <a:srgbClr val="FF0000"/>
                </a:solidFill>
              </a:rPr>
              <a:t>mkdir</a:t>
            </a:r>
            <a:r>
              <a:rPr kumimoji="1" lang="zh-TW" altLang="en-US" sz="2400" dirty="0" smtClean="0">
                <a:solidFill>
                  <a:srgbClr val="FF0000"/>
                </a:solidFill>
              </a:rPr>
              <a:t> </a:t>
            </a:r>
            <a:r>
              <a:rPr kumimoji="1" lang="en-US" altLang="zh-TW" sz="2400" dirty="0" smtClean="0"/>
              <a:t>directory:</a:t>
            </a:r>
            <a:r>
              <a:rPr kumimoji="1" lang="zh-TW" altLang="en-US" sz="2400" dirty="0" smtClean="0"/>
              <a:t> </a:t>
            </a:r>
            <a:r>
              <a:rPr kumimoji="1" lang="en-US" altLang="zh-TW" sz="2400" dirty="0" smtClean="0"/>
              <a:t>Create</a:t>
            </a:r>
            <a:r>
              <a:rPr kumimoji="1" lang="zh-TW" altLang="en-US" sz="2400" dirty="0" smtClean="0"/>
              <a:t> </a:t>
            </a:r>
            <a:r>
              <a:rPr kumimoji="1" lang="en-US" altLang="zh-TW" sz="2400" dirty="0" smtClean="0"/>
              <a:t>a</a:t>
            </a:r>
            <a:r>
              <a:rPr kumimoji="1" lang="zh-TW" altLang="en-US" sz="2400" dirty="0" smtClean="0"/>
              <a:t> </a:t>
            </a:r>
            <a:r>
              <a:rPr kumimoji="1" lang="en-US" altLang="zh-TW" sz="2400" dirty="0" smtClean="0"/>
              <a:t>new</a:t>
            </a:r>
            <a:r>
              <a:rPr kumimoji="1" lang="zh-TW" altLang="en-US" sz="2400" dirty="0" smtClean="0"/>
              <a:t> </a:t>
            </a:r>
            <a:r>
              <a:rPr kumimoji="1" lang="en-US" altLang="zh-TW" sz="2400" dirty="0" smtClean="0"/>
              <a:t>directory</a:t>
            </a:r>
          </a:p>
          <a:p>
            <a:r>
              <a:rPr kumimoji="1" lang="en-US" altLang="zh-TW" sz="2400" dirty="0" smtClean="0">
                <a:solidFill>
                  <a:srgbClr val="FF0000"/>
                </a:solidFill>
              </a:rPr>
              <a:t>mv</a:t>
            </a:r>
            <a:r>
              <a:rPr kumimoji="1" lang="zh-TW" altLang="en-US" sz="2400" dirty="0" smtClean="0">
                <a:solidFill>
                  <a:srgbClr val="FF0000"/>
                </a:solidFill>
              </a:rPr>
              <a:t> </a:t>
            </a:r>
            <a:r>
              <a:rPr kumimoji="1" lang="en-US" altLang="zh-TW" sz="2400" dirty="0" err="1" smtClean="0"/>
              <a:t>old_path</a:t>
            </a:r>
            <a:r>
              <a:rPr kumimoji="1" lang="zh-TW" altLang="en-US" sz="2400" dirty="0" smtClean="0"/>
              <a:t> </a:t>
            </a:r>
            <a:r>
              <a:rPr kumimoji="1" lang="en-US" altLang="zh-TW" sz="2400" dirty="0" err="1" smtClean="0"/>
              <a:t>new_path</a:t>
            </a:r>
            <a:r>
              <a:rPr kumimoji="1" lang="en-US" altLang="zh-TW" sz="2400" dirty="0" smtClean="0"/>
              <a:t>:</a:t>
            </a:r>
            <a:r>
              <a:rPr kumimoji="1" lang="zh-TW" altLang="en-US" sz="2400" dirty="0" smtClean="0"/>
              <a:t> </a:t>
            </a:r>
            <a:r>
              <a:rPr kumimoji="1" lang="en-US" altLang="zh-TW" sz="2400" dirty="0" smtClean="0"/>
              <a:t>Move</a:t>
            </a:r>
            <a:r>
              <a:rPr kumimoji="1" lang="zh-TW" altLang="en-US" sz="2400" dirty="0" smtClean="0"/>
              <a:t>/</a:t>
            </a:r>
            <a:r>
              <a:rPr kumimoji="1" lang="en-US" altLang="zh-TW" sz="2400" dirty="0" smtClean="0"/>
              <a:t>Rename</a:t>
            </a:r>
            <a:r>
              <a:rPr kumimoji="1" lang="zh-TW" altLang="en-US" sz="2400" dirty="0" smtClean="0"/>
              <a:t> </a:t>
            </a:r>
            <a:r>
              <a:rPr kumimoji="1" lang="en-US" altLang="zh-TW" sz="2400" dirty="0" smtClean="0"/>
              <a:t>file.</a:t>
            </a:r>
          </a:p>
          <a:p>
            <a:r>
              <a:rPr kumimoji="1" lang="en-US" altLang="zh-TW" sz="2400" dirty="0" err="1" smtClean="0">
                <a:solidFill>
                  <a:srgbClr val="FF0000"/>
                </a:solidFill>
              </a:rPr>
              <a:t>cp</a:t>
            </a:r>
            <a:r>
              <a:rPr kumimoji="1" lang="zh-TW" altLang="en-US" sz="2400" dirty="0" smtClean="0">
                <a:solidFill>
                  <a:srgbClr val="FF0000"/>
                </a:solidFill>
              </a:rPr>
              <a:t> </a:t>
            </a:r>
            <a:r>
              <a:rPr kumimoji="1" lang="en-US" altLang="zh-TW" sz="2400" dirty="0" err="1"/>
              <a:t>old_path</a:t>
            </a:r>
            <a:r>
              <a:rPr kumimoji="1" lang="zh-TW" altLang="en-US" sz="2400" dirty="0"/>
              <a:t> </a:t>
            </a:r>
            <a:r>
              <a:rPr kumimoji="1" lang="en-US" altLang="zh-TW" sz="2400" dirty="0" err="1"/>
              <a:t>new_path</a:t>
            </a:r>
            <a:r>
              <a:rPr kumimoji="1" lang="en-US" altLang="zh-TW" sz="2400" dirty="0"/>
              <a:t> </a:t>
            </a:r>
            <a:r>
              <a:rPr kumimoji="1" lang="en-US" altLang="zh-TW" sz="2400" dirty="0" smtClean="0"/>
              <a:t>[-r]:</a:t>
            </a:r>
            <a:r>
              <a:rPr kumimoji="1" lang="zh-TW" altLang="en-US" sz="2400" dirty="0" smtClean="0"/>
              <a:t> </a:t>
            </a:r>
            <a:r>
              <a:rPr kumimoji="1" lang="en-US" altLang="zh-TW" sz="2400" dirty="0" smtClean="0"/>
              <a:t>Copy</a:t>
            </a:r>
            <a:r>
              <a:rPr kumimoji="1" lang="zh-TW" altLang="en-US" sz="2400" dirty="0" smtClean="0"/>
              <a:t> </a:t>
            </a:r>
            <a:r>
              <a:rPr kumimoji="1" lang="en-US" altLang="zh-TW" sz="2400" dirty="0" smtClean="0"/>
              <a:t>file</a:t>
            </a:r>
            <a:r>
              <a:rPr kumimoji="1" lang="zh-TW" altLang="en-US" sz="2400" dirty="0" smtClean="0"/>
              <a:t> </a:t>
            </a:r>
            <a:r>
              <a:rPr kumimoji="1" lang="en-US" altLang="zh-TW" sz="2400" dirty="0" smtClean="0"/>
              <a:t>or</a:t>
            </a:r>
            <a:r>
              <a:rPr kumimoji="1" lang="zh-TW" altLang="en-US" sz="2400" dirty="0" smtClean="0"/>
              <a:t> </a:t>
            </a:r>
            <a:r>
              <a:rPr kumimoji="1" lang="en-US" altLang="zh-TW" sz="2400" dirty="0" smtClean="0"/>
              <a:t>directory.</a:t>
            </a:r>
          </a:p>
          <a:p>
            <a:r>
              <a:rPr kumimoji="1" lang="en-US" altLang="zh-TW" sz="2400" dirty="0" err="1" smtClean="0">
                <a:solidFill>
                  <a:srgbClr val="FF0000"/>
                </a:solidFill>
              </a:rPr>
              <a:t>rm</a:t>
            </a:r>
            <a:r>
              <a:rPr kumimoji="1" lang="zh-TW" altLang="en-US" sz="2400" dirty="0" smtClean="0">
                <a:solidFill>
                  <a:srgbClr val="FF0000"/>
                </a:solidFill>
              </a:rPr>
              <a:t> </a:t>
            </a:r>
            <a:r>
              <a:rPr kumimoji="1" lang="en-US" altLang="zh-TW" sz="2400" dirty="0" err="1"/>
              <a:t>old_path</a:t>
            </a:r>
            <a:r>
              <a:rPr kumimoji="1" lang="zh-TW" altLang="en-US" sz="2400" dirty="0"/>
              <a:t> </a:t>
            </a:r>
            <a:r>
              <a:rPr kumimoji="1" lang="en-US" altLang="zh-TW" sz="2400" dirty="0" err="1"/>
              <a:t>new_path</a:t>
            </a:r>
            <a:r>
              <a:rPr kumimoji="1" lang="en-US" altLang="zh-TW" sz="2400" dirty="0"/>
              <a:t> </a:t>
            </a:r>
            <a:r>
              <a:rPr kumimoji="1" lang="en-US" altLang="zh-TW" sz="2400" dirty="0" smtClean="0"/>
              <a:t>[-r]:</a:t>
            </a:r>
            <a:r>
              <a:rPr kumimoji="1" lang="zh-TW" altLang="en-US" sz="2400" dirty="0" smtClean="0"/>
              <a:t> </a:t>
            </a:r>
            <a:r>
              <a:rPr kumimoji="1" lang="en-US" altLang="zh-TW" sz="2400" dirty="0" smtClean="0"/>
              <a:t>Remove</a:t>
            </a:r>
            <a:r>
              <a:rPr kumimoji="1" lang="zh-TW" altLang="en-US" sz="2400" dirty="0" smtClean="0"/>
              <a:t> </a:t>
            </a:r>
            <a:r>
              <a:rPr kumimoji="1" lang="en-US" altLang="zh-TW" sz="2400" dirty="0" smtClean="0"/>
              <a:t>file</a:t>
            </a:r>
            <a:r>
              <a:rPr kumimoji="1" lang="zh-TW" altLang="en-US" sz="2400" dirty="0" smtClean="0"/>
              <a:t> </a:t>
            </a:r>
            <a:r>
              <a:rPr kumimoji="1" lang="en-US" altLang="zh-TW" sz="2400" dirty="0" smtClean="0"/>
              <a:t>or</a:t>
            </a:r>
            <a:r>
              <a:rPr kumimoji="1" lang="zh-TW" altLang="en-US" sz="2400" dirty="0" smtClean="0"/>
              <a:t> </a:t>
            </a:r>
            <a:r>
              <a:rPr kumimoji="1" lang="en-US" altLang="zh-TW" sz="2400" dirty="0" smtClean="0"/>
              <a:t>directory.</a:t>
            </a:r>
          </a:p>
          <a:p>
            <a:endParaRPr kumimoji="1" lang="zh-TW" altLang="en-US" sz="2800" dirty="0"/>
          </a:p>
        </p:txBody>
      </p:sp>
      <p:sp>
        <p:nvSpPr>
          <p:cNvPr id="5" name="投影片編號版面配置區 4"/>
          <p:cNvSpPr>
            <a:spLocks noGrp="1"/>
          </p:cNvSpPr>
          <p:nvPr>
            <p:ph type="sldNum" sz="quarter" idx="12"/>
          </p:nvPr>
        </p:nvSpPr>
        <p:spPr/>
        <p:txBody>
          <a:bodyPr/>
          <a:lstStyle/>
          <a:p>
            <a:fld id="{0F5F8F5C-FF46-B040-BE83-581A05881DA0}" type="slidenum">
              <a:rPr kumimoji="1" lang="zh-TW" altLang="en-US" smtClean="0"/>
              <a:t>20</a:t>
            </a:fld>
            <a:endParaRPr kumimoji="1" lang="zh-TW" altLang="en-US"/>
          </a:p>
        </p:txBody>
      </p:sp>
    </p:spTree>
    <p:extLst>
      <p:ext uri="{BB962C8B-B14F-4D97-AF65-F5344CB8AC3E}">
        <p14:creationId xmlns:p14="http://schemas.microsoft.com/office/powerpoint/2010/main" val="20987526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smtClean="0"/>
              <a:t>Common</a:t>
            </a:r>
            <a:r>
              <a:rPr kumimoji="1" lang="zh-TW" altLang="en-US" dirty="0" smtClean="0"/>
              <a:t> </a:t>
            </a:r>
            <a:r>
              <a:rPr kumimoji="1" lang="en-US" altLang="zh-TW" dirty="0"/>
              <a:t>Linux</a:t>
            </a:r>
            <a:r>
              <a:rPr kumimoji="1" lang="zh-TW" altLang="en-US" dirty="0"/>
              <a:t> </a:t>
            </a:r>
            <a:r>
              <a:rPr kumimoji="1" lang="en-US" altLang="zh-TW" dirty="0" smtClean="0"/>
              <a:t>Commands</a:t>
            </a:r>
            <a:endParaRPr kumimoji="1" lang="en-US" altLang="zh-TW" dirty="0"/>
          </a:p>
        </p:txBody>
      </p:sp>
      <p:sp>
        <p:nvSpPr>
          <p:cNvPr id="3" name="內容版面配置區 2"/>
          <p:cNvSpPr>
            <a:spLocks noGrp="1"/>
          </p:cNvSpPr>
          <p:nvPr>
            <p:ph idx="1"/>
          </p:nvPr>
        </p:nvSpPr>
        <p:spPr>
          <a:xfrm>
            <a:off x="228600" y="1851426"/>
            <a:ext cx="8686800" cy="4415159"/>
          </a:xfrm>
        </p:spPr>
        <p:txBody>
          <a:bodyPr>
            <a:normAutofit/>
          </a:bodyPr>
          <a:lstStyle/>
          <a:p>
            <a:r>
              <a:rPr kumimoji="1" lang="en-US" altLang="zh-TW" sz="2400" dirty="0" smtClean="0">
                <a:solidFill>
                  <a:srgbClr val="FF0000"/>
                </a:solidFill>
              </a:rPr>
              <a:t>man</a:t>
            </a:r>
            <a:r>
              <a:rPr kumimoji="1" lang="zh-TW" altLang="en-US" sz="2400" dirty="0" smtClean="0">
                <a:solidFill>
                  <a:srgbClr val="FF0000"/>
                </a:solidFill>
              </a:rPr>
              <a:t> </a:t>
            </a:r>
            <a:r>
              <a:rPr kumimoji="1" lang="en-US" altLang="zh-TW" sz="2400" dirty="0" smtClean="0"/>
              <a:t>command:</a:t>
            </a:r>
            <a:r>
              <a:rPr kumimoji="1" lang="zh-TW" altLang="en-US" sz="2400" dirty="0" smtClean="0"/>
              <a:t> </a:t>
            </a:r>
            <a:r>
              <a:rPr kumimoji="1" lang="en-US" altLang="zh-TW" sz="2400" dirty="0" smtClean="0"/>
              <a:t>command manual</a:t>
            </a:r>
            <a:r>
              <a:rPr kumimoji="1" lang="zh-TW" altLang="en-US" sz="2400" dirty="0" smtClean="0"/>
              <a:t> </a:t>
            </a:r>
            <a:r>
              <a:rPr kumimoji="1" lang="en-US" altLang="zh-TW" sz="2400" dirty="0" smtClean="0"/>
              <a:t>pages.</a:t>
            </a:r>
            <a:endParaRPr kumimoji="1" lang="en-US" altLang="zh-TW" sz="2400" dirty="0"/>
          </a:p>
          <a:p>
            <a:r>
              <a:rPr kumimoji="1" lang="en-US" altLang="zh-TW" sz="2400" i="1" dirty="0" smtClean="0"/>
              <a:t>command</a:t>
            </a:r>
            <a:r>
              <a:rPr kumimoji="1" lang="zh-TW" altLang="en-US" sz="2400" dirty="0" smtClean="0"/>
              <a:t> </a:t>
            </a:r>
            <a:r>
              <a:rPr kumimoji="1" lang="en-US" altLang="zh-TW" sz="2400" dirty="0" smtClean="0">
                <a:solidFill>
                  <a:srgbClr val="000090"/>
                </a:solidFill>
              </a:rPr>
              <a:t>-</a:t>
            </a:r>
            <a:r>
              <a:rPr kumimoji="1" lang="en-US" altLang="zh-TW" sz="2400" dirty="0">
                <a:solidFill>
                  <a:srgbClr val="000090"/>
                </a:solidFill>
              </a:rPr>
              <a:t>-help</a:t>
            </a:r>
            <a:r>
              <a:rPr kumimoji="1" lang="en-US" altLang="zh-TW" sz="2400" dirty="0"/>
              <a:t>:</a:t>
            </a:r>
            <a:r>
              <a:rPr kumimoji="1" lang="zh-TW" altLang="en-US" sz="2400" dirty="0"/>
              <a:t> </a:t>
            </a:r>
            <a:r>
              <a:rPr kumimoji="1" lang="en-US" altLang="zh-TW" sz="2400" dirty="0"/>
              <a:t>Show</a:t>
            </a:r>
            <a:r>
              <a:rPr kumimoji="1" lang="zh-TW" altLang="en-US" sz="2400" dirty="0"/>
              <a:t> </a:t>
            </a:r>
            <a:r>
              <a:rPr kumimoji="1" lang="en-US" altLang="zh-TW" sz="2400" dirty="0" smtClean="0"/>
              <a:t>the </a:t>
            </a:r>
            <a:r>
              <a:rPr kumimoji="1" lang="en-US" altLang="zh-TW" sz="2400" i="1" dirty="0" smtClean="0"/>
              <a:t>command</a:t>
            </a:r>
            <a:r>
              <a:rPr kumimoji="1" lang="en-US" altLang="zh-TW" sz="2400" dirty="0" smtClean="0"/>
              <a:t>’s</a:t>
            </a:r>
            <a:r>
              <a:rPr kumimoji="1" lang="zh-TW" altLang="en-US" sz="2400" dirty="0" smtClean="0"/>
              <a:t> </a:t>
            </a:r>
            <a:r>
              <a:rPr kumimoji="1" lang="en-US" altLang="zh-TW" sz="2400" dirty="0" smtClean="0"/>
              <a:t>detail</a:t>
            </a:r>
            <a:r>
              <a:rPr kumimoji="1" lang="zh-TW" altLang="en-US" sz="2400" dirty="0" smtClean="0"/>
              <a:t> </a:t>
            </a:r>
            <a:r>
              <a:rPr kumimoji="1" lang="en-US" altLang="zh-TW" sz="2400" dirty="0"/>
              <a:t>on</a:t>
            </a:r>
            <a:r>
              <a:rPr kumimoji="1" lang="zh-TW" altLang="en-US" sz="2400" dirty="0"/>
              <a:t> </a:t>
            </a:r>
            <a:r>
              <a:rPr kumimoji="1" lang="en-US" altLang="zh-TW" sz="2400" dirty="0"/>
              <a:t>screen</a:t>
            </a:r>
            <a:r>
              <a:rPr kumimoji="1" lang="en-US" altLang="zh-TW" sz="2400" dirty="0" smtClean="0"/>
              <a:t>.</a:t>
            </a:r>
          </a:p>
          <a:p>
            <a:r>
              <a:rPr kumimoji="1" lang="en-US" altLang="zh-TW" sz="2400" dirty="0" smtClean="0">
                <a:solidFill>
                  <a:srgbClr val="FF0000"/>
                </a:solidFill>
              </a:rPr>
              <a:t>exit</a:t>
            </a:r>
            <a:r>
              <a:rPr kumimoji="1" lang="en-US" altLang="zh-TW" sz="2400" dirty="0" smtClean="0"/>
              <a:t>:</a:t>
            </a:r>
            <a:r>
              <a:rPr kumimoji="1" lang="zh-TW" altLang="en-US" sz="2400" dirty="0" smtClean="0"/>
              <a:t> </a:t>
            </a:r>
            <a:r>
              <a:rPr kumimoji="1" lang="en-US" altLang="zh-TW" sz="2400" dirty="0" smtClean="0"/>
              <a:t>Logout</a:t>
            </a:r>
            <a:r>
              <a:rPr kumimoji="1" lang="zh-TW" altLang="en-US" sz="2400" dirty="0" smtClean="0"/>
              <a:t> </a:t>
            </a:r>
            <a:r>
              <a:rPr kumimoji="1" lang="en-US" altLang="zh-TW" sz="2400" dirty="0" smtClean="0"/>
              <a:t>the</a:t>
            </a:r>
            <a:r>
              <a:rPr kumimoji="1" lang="zh-TW" altLang="en-US" sz="2400" dirty="0" smtClean="0"/>
              <a:t> </a:t>
            </a:r>
            <a:r>
              <a:rPr kumimoji="1" lang="en-US" altLang="zh-TW" sz="2400" dirty="0" smtClean="0"/>
              <a:t>terminal.</a:t>
            </a:r>
          </a:p>
          <a:p>
            <a:r>
              <a:rPr kumimoji="1" lang="en-US" altLang="zh-TW" sz="2400" dirty="0" smtClean="0">
                <a:solidFill>
                  <a:srgbClr val="FF0000"/>
                </a:solidFill>
              </a:rPr>
              <a:t>&lt;</a:t>
            </a:r>
            <a:r>
              <a:rPr kumimoji="1" lang="en-US" altLang="zh-TW" sz="2400" dirty="0" err="1" smtClean="0">
                <a:solidFill>
                  <a:srgbClr val="FF0000"/>
                </a:solidFill>
              </a:rPr>
              <a:t>Ctrl+C</a:t>
            </a:r>
            <a:r>
              <a:rPr kumimoji="1" lang="en-US" altLang="zh-TW" sz="2400" dirty="0" smtClean="0">
                <a:solidFill>
                  <a:srgbClr val="FF0000"/>
                </a:solidFill>
              </a:rPr>
              <a:t>&gt;</a:t>
            </a:r>
            <a:r>
              <a:rPr kumimoji="1" lang="en-US" altLang="zh-TW" sz="2400" dirty="0" smtClean="0"/>
              <a:t>:</a:t>
            </a:r>
            <a:r>
              <a:rPr kumimoji="1" lang="zh-TW" altLang="en-US" sz="2400" dirty="0" smtClean="0"/>
              <a:t> </a:t>
            </a:r>
            <a:r>
              <a:rPr kumimoji="1" lang="en-US" altLang="zh-TW" sz="2400" dirty="0" smtClean="0"/>
              <a:t>Terminate</a:t>
            </a:r>
            <a:r>
              <a:rPr kumimoji="1" lang="zh-TW" altLang="en-US" sz="2400" dirty="0" smtClean="0"/>
              <a:t> </a:t>
            </a:r>
            <a:r>
              <a:rPr kumimoji="1" lang="en-US" altLang="zh-TW" sz="2400" dirty="0" smtClean="0"/>
              <a:t>the</a:t>
            </a:r>
            <a:r>
              <a:rPr kumimoji="1" lang="zh-TW" altLang="en-US" sz="2400" dirty="0" smtClean="0"/>
              <a:t> </a:t>
            </a:r>
            <a:r>
              <a:rPr kumimoji="1" lang="en-US" altLang="zh-TW" sz="2400" dirty="0" smtClean="0"/>
              <a:t>command/program.</a:t>
            </a:r>
            <a:endParaRPr kumimoji="1" lang="en-US" altLang="zh-TW" sz="2400" dirty="0"/>
          </a:p>
          <a:p>
            <a:r>
              <a:rPr kumimoji="1" lang="en-US" altLang="zh-TW" sz="2400" dirty="0" smtClean="0">
                <a:solidFill>
                  <a:srgbClr val="FF0000"/>
                </a:solidFill>
              </a:rPr>
              <a:t>&lt;TAB&gt;</a:t>
            </a:r>
            <a:r>
              <a:rPr kumimoji="1" lang="en-US" altLang="zh-TW" sz="2400" dirty="0" smtClean="0"/>
              <a:t>:</a:t>
            </a:r>
            <a:r>
              <a:rPr kumimoji="1" lang="zh-TW" altLang="en-US" sz="2400" dirty="0" smtClean="0"/>
              <a:t> </a:t>
            </a:r>
            <a:r>
              <a:rPr kumimoji="1" lang="en-US" altLang="zh-TW" sz="2400" dirty="0" smtClean="0"/>
              <a:t>Auto</a:t>
            </a:r>
            <a:r>
              <a:rPr kumimoji="1" lang="zh-TW" altLang="en-US" sz="2400" dirty="0" smtClean="0"/>
              <a:t>-</a:t>
            </a:r>
            <a:r>
              <a:rPr kumimoji="1" lang="en-US" altLang="zh-TW" sz="2400" dirty="0" smtClean="0"/>
              <a:t>complete</a:t>
            </a:r>
            <a:r>
              <a:rPr kumimoji="1" lang="zh-TW" altLang="en-US" sz="2400" dirty="0" smtClean="0"/>
              <a:t> </a:t>
            </a:r>
            <a:r>
              <a:rPr kumimoji="1" lang="en-US" altLang="zh-TW" sz="2400" dirty="0" smtClean="0"/>
              <a:t>the</a:t>
            </a:r>
            <a:r>
              <a:rPr kumimoji="1" lang="zh-TW" altLang="en-US" sz="2400" dirty="0" smtClean="0"/>
              <a:t> </a:t>
            </a:r>
            <a:r>
              <a:rPr kumimoji="1" lang="en-US" altLang="zh-TW" sz="2400" dirty="0" smtClean="0"/>
              <a:t>path</a:t>
            </a:r>
            <a:r>
              <a:rPr kumimoji="1" lang="zh-TW" altLang="en-US" sz="2400" dirty="0" smtClean="0"/>
              <a:t> </a:t>
            </a:r>
            <a:r>
              <a:rPr kumimoji="1" lang="en-US" altLang="zh-TW" sz="2400" dirty="0" smtClean="0"/>
              <a:t>or</a:t>
            </a:r>
            <a:r>
              <a:rPr kumimoji="1" lang="zh-TW" altLang="en-US" sz="2400" dirty="0" smtClean="0"/>
              <a:t> </a:t>
            </a:r>
            <a:r>
              <a:rPr kumimoji="1" lang="en-US" altLang="zh-TW" sz="2400" dirty="0" smtClean="0"/>
              <a:t>command.</a:t>
            </a:r>
            <a:endParaRPr kumimoji="1" lang="en-US" altLang="zh-TW" sz="2400" dirty="0"/>
          </a:p>
          <a:p>
            <a:r>
              <a:rPr kumimoji="1" lang="en-US" altLang="zh-TW" sz="2400" dirty="0" smtClean="0">
                <a:hlinkClick r:id="rId2"/>
              </a:rPr>
              <a:t>Linux</a:t>
            </a:r>
            <a:r>
              <a:rPr kumimoji="1" lang="zh-TW" altLang="en-US" sz="2400" dirty="0" smtClean="0">
                <a:hlinkClick r:id="rId2"/>
              </a:rPr>
              <a:t> </a:t>
            </a:r>
            <a:r>
              <a:rPr kumimoji="1" lang="en-US" altLang="zh-TW" sz="2400" dirty="0" smtClean="0">
                <a:hlinkClick r:id="rId2"/>
              </a:rPr>
              <a:t>Tutorial</a:t>
            </a:r>
            <a:endParaRPr kumimoji="1" lang="zh-TW" altLang="en-US" sz="2400" dirty="0"/>
          </a:p>
        </p:txBody>
      </p:sp>
      <p:sp>
        <p:nvSpPr>
          <p:cNvPr id="5" name="投影片編號版面配置區 4"/>
          <p:cNvSpPr>
            <a:spLocks noGrp="1"/>
          </p:cNvSpPr>
          <p:nvPr>
            <p:ph type="sldNum" sz="quarter" idx="12"/>
          </p:nvPr>
        </p:nvSpPr>
        <p:spPr/>
        <p:txBody>
          <a:bodyPr/>
          <a:lstStyle/>
          <a:p>
            <a:fld id="{0F5F8F5C-FF46-B040-BE83-581A05881DA0}" type="slidenum">
              <a:rPr kumimoji="1" lang="zh-TW" altLang="en-US" smtClean="0"/>
              <a:t>21</a:t>
            </a:fld>
            <a:endParaRPr kumimoji="1" lang="zh-TW" altLang="en-US"/>
          </a:p>
        </p:txBody>
      </p:sp>
    </p:spTree>
    <p:extLst>
      <p:ext uri="{BB962C8B-B14F-4D97-AF65-F5344CB8AC3E}">
        <p14:creationId xmlns:p14="http://schemas.microsoft.com/office/powerpoint/2010/main" val="10908224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smtClean="0"/>
              <a:t>Class</a:t>
            </a:r>
            <a:r>
              <a:rPr kumimoji="1" lang="zh-TW" altLang="en-US" dirty="0" smtClean="0"/>
              <a:t> </a:t>
            </a:r>
            <a:r>
              <a:rPr kumimoji="1" lang="en-US" altLang="zh-TW" dirty="0" smtClean="0"/>
              <a:t>Workstation</a:t>
            </a:r>
            <a:endParaRPr kumimoji="1" lang="zh-TW" altLang="en-US" dirty="0"/>
          </a:p>
        </p:txBody>
      </p:sp>
      <p:sp>
        <p:nvSpPr>
          <p:cNvPr id="3" name="內容版面配置區 2"/>
          <p:cNvSpPr>
            <a:spLocks noGrp="1"/>
          </p:cNvSpPr>
          <p:nvPr>
            <p:ph idx="1"/>
          </p:nvPr>
        </p:nvSpPr>
        <p:spPr>
          <a:xfrm>
            <a:off x="457200" y="1558680"/>
            <a:ext cx="8229600" cy="4917604"/>
          </a:xfrm>
        </p:spPr>
        <p:txBody>
          <a:bodyPr>
            <a:normAutofit/>
          </a:bodyPr>
          <a:lstStyle/>
          <a:p>
            <a:r>
              <a:rPr lang="en-US" altLang="zh-TW" sz="2000" dirty="0" smtClean="0"/>
              <a:t>Server</a:t>
            </a:r>
            <a:r>
              <a:rPr lang="zh-TW" altLang="en-US" sz="2000" dirty="0" smtClean="0"/>
              <a:t> </a:t>
            </a:r>
            <a:r>
              <a:rPr lang="en-US" altLang="zh-TW" sz="2000" dirty="0"/>
              <a:t>IP</a:t>
            </a:r>
            <a:r>
              <a:rPr lang="zh-TW" altLang="en-US" sz="2000" dirty="0"/>
              <a:t> </a:t>
            </a:r>
            <a:r>
              <a:rPr lang="en-US" altLang="zh-TW" sz="2000" dirty="0" smtClean="0"/>
              <a:t>Address:</a:t>
            </a:r>
            <a:endParaRPr lang="en-US" altLang="zh-TW" sz="2000" dirty="0"/>
          </a:p>
          <a:p>
            <a:pPr lvl="1"/>
            <a:r>
              <a:rPr lang="zh-TW" altLang="en-US" sz="2000" dirty="0" smtClean="0"/>
              <a:t> </a:t>
            </a:r>
            <a:r>
              <a:rPr lang="hr-HR" altLang="zh-TW" sz="2000" dirty="0" smtClean="0">
                <a:solidFill>
                  <a:srgbClr val="FF0000"/>
                </a:solidFill>
              </a:rPr>
              <a:t>140.114.7</a:t>
            </a:r>
            <a:r>
              <a:rPr lang="en-US" altLang="zh-TW" sz="2000" dirty="0" smtClean="0">
                <a:solidFill>
                  <a:srgbClr val="FF0000"/>
                </a:solidFill>
              </a:rPr>
              <a:t>5.143</a:t>
            </a:r>
            <a:endParaRPr lang="pt-BR" altLang="zh-TW" sz="2000" dirty="0">
              <a:solidFill>
                <a:srgbClr val="FF0000"/>
              </a:solidFill>
            </a:endParaRPr>
          </a:p>
          <a:p>
            <a:r>
              <a:rPr lang="en-US" altLang="zh-TW" sz="2000" dirty="0" smtClean="0"/>
              <a:t>Account:</a:t>
            </a:r>
          </a:p>
          <a:p>
            <a:pPr lvl="1"/>
            <a:r>
              <a:rPr lang="zh-TW" altLang="en-US" sz="2000" dirty="0" smtClean="0"/>
              <a:t> </a:t>
            </a:r>
            <a:r>
              <a:rPr lang="en-US" altLang="zh-TW" sz="2000" dirty="0" smtClean="0">
                <a:solidFill>
                  <a:srgbClr val="FF0000"/>
                </a:solidFill>
              </a:rPr>
              <a:t>s</a:t>
            </a:r>
            <a:r>
              <a:rPr lang="zh-TW" altLang="en-US" sz="2000" dirty="0" smtClean="0">
                <a:solidFill>
                  <a:srgbClr val="FF0000"/>
                </a:solidFill>
              </a:rPr>
              <a:t> </a:t>
            </a:r>
            <a:r>
              <a:rPr lang="en-US" altLang="zh-TW" sz="2000" dirty="0" smtClean="0">
                <a:solidFill>
                  <a:srgbClr val="FF0000"/>
                </a:solidFill>
              </a:rPr>
              <a:t>+</a:t>
            </a:r>
            <a:r>
              <a:rPr lang="zh-TW" altLang="en-US" sz="2000" dirty="0" smtClean="0">
                <a:solidFill>
                  <a:srgbClr val="FF0000"/>
                </a:solidFill>
              </a:rPr>
              <a:t> </a:t>
            </a:r>
            <a:r>
              <a:rPr lang="en-US" altLang="zh-TW" sz="2000" dirty="0" smtClean="0">
                <a:solidFill>
                  <a:srgbClr val="FF0000"/>
                </a:solidFill>
              </a:rPr>
              <a:t>Your</a:t>
            </a:r>
            <a:r>
              <a:rPr lang="zh-TW" altLang="en-US" sz="2000" dirty="0" smtClean="0">
                <a:solidFill>
                  <a:srgbClr val="FF0000"/>
                </a:solidFill>
              </a:rPr>
              <a:t> </a:t>
            </a:r>
            <a:r>
              <a:rPr lang="en-US" altLang="zh-TW" sz="2000" dirty="0" smtClean="0">
                <a:solidFill>
                  <a:srgbClr val="FF0000"/>
                </a:solidFill>
              </a:rPr>
              <a:t>Student</a:t>
            </a:r>
            <a:r>
              <a:rPr lang="zh-TW" altLang="en-US" sz="2000" dirty="0" smtClean="0">
                <a:solidFill>
                  <a:srgbClr val="FF0000"/>
                </a:solidFill>
              </a:rPr>
              <a:t> </a:t>
            </a:r>
            <a:r>
              <a:rPr lang="en-US" altLang="zh-TW" sz="2000" dirty="0" smtClean="0">
                <a:solidFill>
                  <a:srgbClr val="FF0000"/>
                </a:solidFill>
              </a:rPr>
              <a:t>ID</a:t>
            </a:r>
            <a:r>
              <a:rPr lang="en-US" altLang="zh-TW" sz="2000" dirty="0" smtClean="0"/>
              <a:t>,</a:t>
            </a:r>
            <a:r>
              <a:rPr lang="zh-TW" altLang="en-US" sz="2000" dirty="0" smtClean="0"/>
              <a:t> </a:t>
            </a:r>
            <a:r>
              <a:rPr lang="en-US" altLang="zh-TW" sz="2000" dirty="0" smtClean="0"/>
              <a:t>e.g.</a:t>
            </a:r>
            <a:r>
              <a:rPr lang="zh-TW" altLang="en-US" sz="2000" dirty="0" smtClean="0"/>
              <a:t> </a:t>
            </a:r>
            <a:r>
              <a:rPr lang="en-US" altLang="zh-TW" sz="2000" dirty="0" smtClean="0"/>
              <a:t>s103062703</a:t>
            </a:r>
          </a:p>
          <a:p>
            <a:r>
              <a:rPr lang="en-US" altLang="zh-TW" sz="2000" dirty="0" smtClean="0"/>
              <a:t>Default</a:t>
            </a:r>
            <a:r>
              <a:rPr lang="zh-TW" altLang="en-US" sz="2000" dirty="0" smtClean="0"/>
              <a:t> </a:t>
            </a:r>
            <a:r>
              <a:rPr lang="en-US" altLang="zh-TW" sz="2000" dirty="0" smtClean="0"/>
              <a:t>Password:</a:t>
            </a:r>
          </a:p>
          <a:p>
            <a:pPr lvl="1"/>
            <a:r>
              <a:rPr lang="zh-TW" altLang="en-US" sz="2000" dirty="0" smtClean="0"/>
              <a:t> </a:t>
            </a:r>
            <a:r>
              <a:rPr lang="en-US" altLang="zh-TW" sz="2000" dirty="0" smtClean="0">
                <a:solidFill>
                  <a:srgbClr val="FF0000"/>
                </a:solidFill>
              </a:rPr>
              <a:t>s</a:t>
            </a:r>
            <a:r>
              <a:rPr lang="zh-TW" altLang="en-US" sz="2000" dirty="0" smtClean="0">
                <a:solidFill>
                  <a:srgbClr val="FF0000"/>
                </a:solidFill>
              </a:rPr>
              <a:t> </a:t>
            </a:r>
            <a:r>
              <a:rPr lang="en-US" altLang="zh-TW" sz="2000" dirty="0" smtClean="0">
                <a:solidFill>
                  <a:srgbClr val="FF0000"/>
                </a:solidFill>
              </a:rPr>
              <a:t>+</a:t>
            </a:r>
            <a:r>
              <a:rPr lang="zh-TW" altLang="en-US" sz="2000" dirty="0" smtClean="0">
                <a:solidFill>
                  <a:srgbClr val="FF0000"/>
                </a:solidFill>
              </a:rPr>
              <a:t> </a:t>
            </a:r>
            <a:r>
              <a:rPr lang="en-US" altLang="zh-TW" sz="2000" dirty="0" smtClean="0">
                <a:solidFill>
                  <a:srgbClr val="FF0000"/>
                </a:solidFill>
              </a:rPr>
              <a:t>Your</a:t>
            </a:r>
            <a:r>
              <a:rPr lang="zh-TW" altLang="en-US" sz="2000" dirty="0" smtClean="0">
                <a:solidFill>
                  <a:srgbClr val="FF0000"/>
                </a:solidFill>
              </a:rPr>
              <a:t> </a:t>
            </a:r>
            <a:r>
              <a:rPr lang="en-US" altLang="zh-TW" sz="2000" dirty="0" smtClean="0">
                <a:solidFill>
                  <a:srgbClr val="FF0000"/>
                </a:solidFill>
              </a:rPr>
              <a:t>Student</a:t>
            </a:r>
            <a:r>
              <a:rPr lang="zh-TW" altLang="en-US" sz="2000" dirty="0" smtClean="0">
                <a:solidFill>
                  <a:srgbClr val="FF0000"/>
                </a:solidFill>
              </a:rPr>
              <a:t> </a:t>
            </a:r>
            <a:r>
              <a:rPr lang="en-US" altLang="zh-TW" sz="2000" dirty="0" smtClean="0">
                <a:solidFill>
                  <a:srgbClr val="FF0000"/>
                </a:solidFill>
              </a:rPr>
              <a:t>ID</a:t>
            </a:r>
            <a:r>
              <a:rPr lang="en-US" altLang="zh-TW" sz="2000" dirty="0" smtClean="0"/>
              <a:t>,</a:t>
            </a:r>
            <a:r>
              <a:rPr lang="zh-TW" altLang="en-US" sz="2000" dirty="0" smtClean="0"/>
              <a:t> </a:t>
            </a:r>
            <a:r>
              <a:rPr lang="en-US" altLang="zh-TW" sz="2000" dirty="0" smtClean="0"/>
              <a:t>e.g.</a:t>
            </a:r>
            <a:r>
              <a:rPr lang="zh-TW" altLang="en-US" sz="2000" dirty="0" smtClean="0"/>
              <a:t> </a:t>
            </a:r>
            <a:r>
              <a:rPr lang="en-US" altLang="zh-TW" sz="2000" dirty="0" smtClean="0"/>
              <a:t>s103062703</a:t>
            </a:r>
            <a:endParaRPr lang="en-US" altLang="zh-TW" sz="2000" dirty="0"/>
          </a:p>
          <a:p>
            <a:pPr lvl="1"/>
            <a:r>
              <a:rPr lang="zh-TW" altLang="en-US" sz="2000" dirty="0" smtClean="0"/>
              <a:t> </a:t>
            </a:r>
            <a:r>
              <a:rPr lang="en-US" altLang="zh-TW" sz="2000" dirty="0" smtClean="0"/>
              <a:t>You </a:t>
            </a:r>
            <a:r>
              <a:rPr lang="en-US" altLang="zh-TW" sz="2000" dirty="0"/>
              <a:t>are required to change your password at the </a:t>
            </a:r>
            <a:r>
              <a:rPr lang="en-US" altLang="zh-TW" sz="2000" dirty="0" smtClean="0"/>
              <a:t>first login.</a:t>
            </a:r>
          </a:p>
          <a:p>
            <a:r>
              <a:rPr lang="en-US" altLang="zh-TW" sz="2000" dirty="0" smtClean="0"/>
              <a:t>Every</a:t>
            </a:r>
            <a:r>
              <a:rPr lang="zh-TW" altLang="en-US" sz="2000" dirty="0" smtClean="0"/>
              <a:t> </a:t>
            </a:r>
            <a:r>
              <a:rPr lang="en-US" altLang="zh-TW" sz="2000" dirty="0" smtClean="0"/>
              <a:t>user</a:t>
            </a:r>
            <a:r>
              <a:rPr lang="zh-TW" altLang="en-US" sz="2000" dirty="0" smtClean="0"/>
              <a:t> </a:t>
            </a:r>
            <a:r>
              <a:rPr lang="en-US" altLang="zh-TW" sz="2000" dirty="0" smtClean="0"/>
              <a:t>has</a:t>
            </a:r>
            <a:r>
              <a:rPr lang="zh-TW" altLang="en-US" sz="2000" dirty="0" smtClean="0"/>
              <a:t> </a:t>
            </a:r>
            <a:r>
              <a:rPr lang="en-US" altLang="zh-TW" sz="2000" dirty="0" smtClean="0">
                <a:solidFill>
                  <a:srgbClr val="FF0000"/>
                </a:solidFill>
              </a:rPr>
              <a:t>2GB</a:t>
            </a:r>
            <a:r>
              <a:rPr lang="zh-TW" altLang="en-US" sz="2000" dirty="0" smtClean="0"/>
              <a:t> </a:t>
            </a:r>
            <a:r>
              <a:rPr lang="en-US" altLang="zh-TW" sz="2000" dirty="0" smtClean="0"/>
              <a:t>disk</a:t>
            </a:r>
            <a:r>
              <a:rPr lang="zh-TW" altLang="en-US" sz="2000" dirty="0" smtClean="0"/>
              <a:t> </a:t>
            </a:r>
            <a:r>
              <a:rPr lang="en-US" altLang="zh-TW" sz="2000" dirty="0" smtClean="0"/>
              <a:t>space</a:t>
            </a:r>
            <a:r>
              <a:rPr lang="zh-TW" altLang="en-US" sz="2000" dirty="0" smtClean="0"/>
              <a:t> </a:t>
            </a:r>
            <a:r>
              <a:rPr lang="en-US" altLang="zh-TW" sz="2000" dirty="0" smtClean="0"/>
              <a:t>quota.</a:t>
            </a:r>
            <a:endParaRPr lang="en-US" altLang="zh-TW" sz="2000" dirty="0"/>
          </a:p>
          <a:p>
            <a:endParaRPr lang="zh-TW" altLang="en-US" sz="2800" dirty="0"/>
          </a:p>
        </p:txBody>
      </p:sp>
      <p:sp>
        <p:nvSpPr>
          <p:cNvPr id="5" name="投影片編號版面配置區 4"/>
          <p:cNvSpPr>
            <a:spLocks noGrp="1"/>
          </p:cNvSpPr>
          <p:nvPr>
            <p:ph type="sldNum" sz="quarter" idx="12"/>
          </p:nvPr>
        </p:nvSpPr>
        <p:spPr/>
        <p:txBody>
          <a:bodyPr/>
          <a:lstStyle/>
          <a:p>
            <a:fld id="{0F5F8F5C-FF46-B040-BE83-581A05881DA0}" type="slidenum">
              <a:rPr kumimoji="1" lang="zh-TW" altLang="en-US" smtClean="0"/>
              <a:t>22</a:t>
            </a:fld>
            <a:endParaRPr kumimoji="1" lang="zh-TW" altLang="en-US"/>
          </a:p>
        </p:txBody>
      </p:sp>
    </p:spTree>
    <p:extLst>
      <p:ext uri="{BB962C8B-B14F-4D97-AF65-F5344CB8AC3E}">
        <p14:creationId xmlns:p14="http://schemas.microsoft.com/office/powerpoint/2010/main" val="9850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SSH/SFTP:</a:t>
            </a:r>
            <a:r>
              <a:rPr kumimoji="1" lang="zh-TW" altLang="en-US" dirty="0"/>
              <a:t> </a:t>
            </a:r>
            <a:r>
              <a:rPr kumimoji="1" lang="en-US" altLang="zh-TW" dirty="0" smtClean="0"/>
              <a:t>From</a:t>
            </a:r>
            <a:r>
              <a:rPr kumimoji="1" lang="zh-TW" altLang="en-US" dirty="0" smtClean="0"/>
              <a:t> </a:t>
            </a:r>
            <a:r>
              <a:rPr kumimoji="1" lang="en-US" altLang="zh-TW" dirty="0" smtClean="0"/>
              <a:t>Linux/OS</a:t>
            </a:r>
            <a:r>
              <a:rPr kumimoji="1" lang="zh-TW" altLang="en-US" dirty="0" smtClean="0"/>
              <a:t> </a:t>
            </a:r>
            <a:r>
              <a:rPr kumimoji="1" lang="en-US" altLang="zh-TW" dirty="0" smtClean="0"/>
              <a:t>X</a:t>
            </a:r>
            <a:endParaRPr kumimoji="1" lang="zh-TW" altLang="en-US" dirty="0"/>
          </a:p>
        </p:txBody>
      </p:sp>
      <p:sp>
        <p:nvSpPr>
          <p:cNvPr id="3" name="內容版面配置區 2"/>
          <p:cNvSpPr>
            <a:spLocks noGrp="1"/>
          </p:cNvSpPr>
          <p:nvPr>
            <p:ph idx="1"/>
          </p:nvPr>
        </p:nvSpPr>
        <p:spPr>
          <a:xfrm>
            <a:off x="457200" y="1600200"/>
            <a:ext cx="8229600" cy="5112999"/>
          </a:xfrm>
        </p:spPr>
        <p:txBody>
          <a:bodyPr>
            <a:normAutofit/>
          </a:bodyPr>
          <a:lstStyle/>
          <a:p>
            <a:r>
              <a:rPr lang="en-US" altLang="zh-TW" dirty="0" smtClean="0"/>
              <a:t>SSH </a:t>
            </a:r>
            <a:r>
              <a:rPr lang="en-US" altLang="zh-TW" dirty="0"/>
              <a:t>login</a:t>
            </a:r>
            <a:endParaRPr lang="en-US" altLang="zh-TW" dirty="0">
              <a:solidFill>
                <a:srgbClr val="000000"/>
              </a:solidFill>
            </a:endParaRPr>
          </a:p>
          <a:p>
            <a:pPr marL="800100" lvl="3" indent="-342900"/>
            <a:r>
              <a:rPr lang="zh-TW" altLang="en-US" sz="2800" dirty="0" smtClean="0">
                <a:solidFill>
                  <a:srgbClr val="000000"/>
                </a:solidFill>
              </a:rPr>
              <a:t> </a:t>
            </a:r>
            <a:r>
              <a:rPr lang="pt-BR" altLang="zh-TW" sz="2000" dirty="0" smtClean="0">
                <a:solidFill>
                  <a:srgbClr val="FF0000"/>
                </a:solidFill>
              </a:rPr>
              <a:t>ssh </a:t>
            </a:r>
            <a:r>
              <a:rPr lang="pt-BR" altLang="zh-TW" sz="2000" dirty="0" smtClean="0">
                <a:solidFill>
                  <a:srgbClr val="000090"/>
                </a:solidFill>
              </a:rPr>
              <a:t>USER</a:t>
            </a:r>
            <a:r>
              <a:rPr lang="pt-BR" altLang="zh-TW" sz="2000" dirty="0" smtClean="0"/>
              <a:t>@</a:t>
            </a:r>
            <a:r>
              <a:rPr lang="pt-BR" altLang="zh-TW" sz="2000" dirty="0" smtClean="0">
                <a:solidFill>
                  <a:srgbClr val="008000"/>
                </a:solidFill>
              </a:rPr>
              <a:t>HOST –p 13579</a:t>
            </a:r>
          </a:p>
          <a:p>
            <a:pPr marL="800100" lvl="3" indent="-342900"/>
            <a:r>
              <a:rPr lang="zh-TW" altLang="en-US" sz="2000" dirty="0" smtClean="0"/>
              <a:t> </a:t>
            </a:r>
            <a:r>
              <a:rPr lang="en-US" altLang="zh-TW" sz="2000" dirty="0" smtClean="0"/>
              <a:t>E.g.</a:t>
            </a:r>
            <a:r>
              <a:rPr lang="zh-TW" altLang="en-US" sz="2000" dirty="0" smtClean="0"/>
              <a:t> </a:t>
            </a:r>
            <a:r>
              <a:rPr lang="en-US" altLang="zh-TW" sz="2000" dirty="0" err="1" smtClean="0">
                <a:solidFill>
                  <a:srgbClr val="FF0000"/>
                </a:solidFill>
              </a:rPr>
              <a:t>ssh</a:t>
            </a:r>
            <a:r>
              <a:rPr lang="zh-TW" altLang="en-US" sz="2000" dirty="0" smtClean="0">
                <a:solidFill>
                  <a:srgbClr val="FF0000"/>
                </a:solidFill>
              </a:rPr>
              <a:t> </a:t>
            </a:r>
            <a:r>
              <a:rPr lang="en-US" altLang="zh-TW" sz="2000" dirty="0" smtClean="0">
                <a:solidFill>
                  <a:srgbClr val="0000FF"/>
                </a:solidFill>
              </a:rPr>
              <a:t>s103062703</a:t>
            </a:r>
            <a:r>
              <a:rPr lang="en-US" altLang="zh-TW" sz="2000" dirty="0" smtClean="0"/>
              <a:t>@</a:t>
            </a:r>
            <a:r>
              <a:rPr lang="hr-HR" altLang="zh-TW" sz="2000" dirty="0" smtClean="0">
                <a:solidFill>
                  <a:srgbClr val="008000"/>
                </a:solidFill>
              </a:rPr>
              <a:t>140.114.7</a:t>
            </a:r>
            <a:r>
              <a:rPr lang="en-US" altLang="zh-TW" sz="2000" dirty="0" smtClean="0">
                <a:solidFill>
                  <a:srgbClr val="008000"/>
                </a:solidFill>
              </a:rPr>
              <a:t>5</a:t>
            </a:r>
            <a:r>
              <a:rPr lang="hr-HR" altLang="zh-TW" sz="2000" dirty="0" smtClean="0">
                <a:solidFill>
                  <a:srgbClr val="008000"/>
                </a:solidFill>
              </a:rPr>
              <a:t>.1</a:t>
            </a:r>
            <a:r>
              <a:rPr lang="en-US" altLang="zh-TW" sz="2000" dirty="0" smtClean="0">
                <a:solidFill>
                  <a:srgbClr val="008000"/>
                </a:solidFill>
              </a:rPr>
              <a:t>43 –p 13579</a:t>
            </a:r>
            <a:endParaRPr lang="pt-BR" altLang="zh-TW" sz="2000" dirty="0">
              <a:solidFill>
                <a:srgbClr val="008000"/>
              </a:solidFill>
            </a:endParaRPr>
          </a:p>
          <a:p>
            <a:r>
              <a:rPr lang="pt-BR" altLang="zh-TW" dirty="0" smtClean="0"/>
              <a:t>SFTP </a:t>
            </a:r>
            <a:r>
              <a:rPr lang="pt-BR" altLang="zh-TW" dirty="0"/>
              <a:t>file </a:t>
            </a:r>
            <a:r>
              <a:rPr lang="pt-BR" altLang="zh-TW" dirty="0" err="1" smtClean="0"/>
              <a:t>transfer</a:t>
            </a:r>
            <a:endParaRPr lang="pt-BR" altLang="zh-TW" dirty="0"/>
          </a:p>
          <a:p>
            <a:pPr marL="800100" lvl="3" indent="-342900"/>
            <a:r>
              <a:rPr lang="zh-TW" altLang="en-US" sz="2800" dirty="0" smtClean="0">
                <a:solidFill>
                  <a:srgbClr val="000000"/>
                </a:solidFill>
              </a:rPr>
              <a:t> </a:t>
            </a:r>
            <a:r>
              <a:rPr lang="en-US" altLang="zh-TW" sz="2000" dirty="0" smtClean="0">
                <a:solidFill>
                  <a:srgbClr val="008000"/>
                </a:solidFill>
              </a:rPr>
              <a:t>HOST1</a:t>
            </a:r>
            <a:r>
              <a:rPr lang="zh-TW" altLang="en-US" sz="2000" dirty="0" smtClean="0">
                <a:solidFill>
                  <a:srgbClr val="008000"/>
                </a:solidFill>
              </a:rPr>
              <a:t> </a:t>
            </a:r>
            <a:r>
              <a:rPr lang="zh-TW" altLang="en-US" sz="2000" dirty="0" smtClean="0">
                <a:sym typeface="Wingdings"/>
              </a:rPr>
              <a:t> </a:t>
            </a:r>
            <a:r>
              <a:rPr lang="en-US" altLang="zh-TW" sz="2000" dirty="0" smtClean="0">
                <a:solidFill>
                  <a:srgbClr val="008000"/>
                </a:solidFill>
                <a:sym typeface="Wingdings"/>
              </a:rPr>
              <a:t>HOST2</a:t>
            </a:r>
            <a:r>
              <a:rPr lang="zh-TW" altLang="en-US" sz="2000" dirty="0" smtClean="0">
                <a:sym typeface="Wingdings"/>
              </a:rPr>
              <a:t>, </a:t>
            </a:r>
            <a:r>
              <a:rPr lang="en-US" altLang="zh-TW" sz="2000" dirty="0" smtClean="0">
                <a:sym typeface="Wingdings"/>
              </a:rPr>
              <a:t>where</a:t>
            </a:r>
            <a:r>
              <a:rPr lang="zh-TW" altLang="en-US" sz="2000" dirty="0" smtClean="0">
                <a:sym typeface="Wingdings"/>
              </a:rPr>
              <a:t> </a:t>
            </a:r>
            <a:r>
              <a:rPr lang="en-US" altLang="zh-TW" sz="2000" dirty="0" smtClean="0">
                <a:sym typeface="Wingdings"/>
              </a:rPr>
              <a:t>HOST</a:t>
            </a:r>
            <a:r>
              <a:rPr lang="zh-TW" altLang="en-US" sz="2000" dirty="0">
                <a:sym typeface="Wingdings"/>
              </a:rPr>
              <a:t> </a:t>
            </a:r>
            <a:r>
              <a:rPr lang="en-US" altLang="zh-TW" sz="2000" dirty="0" smtClean="0">
                <a:sym typeface="Wingdings"/>
              </a:rPr>
              <a:t>=</a:t>
            </a:r>
            <a:r>
              <a:rPr lang="zh-TW" altLang="en-US" sz="2000" dirty="0" smtClean="0">
                <a:sym typeface="Wingdings"/>
              </a:rPr>
              <a:t> </a:t>
            </a:r>
            <a:r>
              <a:rPr lang="en-US" altLang="zh-TW" sz="2000" dirty="0" smtClean="0">
                <a:sym typeface="Wingdings"/>
              </a:rPr>
              <a:t>local</a:t>
            </a:r>
            <a:r>
              <a:rPr lang="zh-TW" altLang="en-US" sz="2000" dirty="0" smtClean="0">
                <a:sym typeface="Wingdings"/>
              </a:rPr>
              <a:t> </a:t>
            </a:r>
            <a:r>
              <a:rPr lang="en-US" altLang="zh-TW" sz="2000" dirty="0" smtClean="0">
                <a:sym typeface="Wingdings"/>
              </a:rPr>
              <a:t>or</a:t>
            </a:r>
            <a:r>
              <a:rPr lang="zh-TW" altLang="en-US" sz="2000" dirty="0" smtClean="0">
                <a:sym typeface="Wingdings"/>
              </a:rPr>
              <a:t> </a:t>
            </a:r>
            <a:r>
              <a:rPr lang="en-US" altLang="zh-TW" sz="2000" dirty="0" smtClean="0">
                <a:sym typeface="Wingdings"/>
              </a:rPr>
              <a:t>server</a:t>
            </a:r>
            <a:endParaRPr lang="en-US" altLang="zh-TW" sz="2000" dirty="0" smtClean="0"/>
          </a:p>
          <a:p>
            <a:pPr marL="800100" lvl="3" indent="-342900"/>
            <a:r>
              <a:rPr lang="zh-TW" altLang="en-US" sz="2000" dirty="0" smtClean="0"/>
              <a:t> </a:t>
            </a:r>
            <a:r>
              <a:rPr lang="pt-BR" altLang="zh-TW" sz="2000" dirty="0" smtClean="0">
                <a:solidFill>
                  <a:srgbClr val="FF0000"/>
                </a:solidFill>
              </a:rPr>
              <a:t>scp </a:t>
            </a:r>
            <a:r>
              <a:rPr lang="pt-BR" altLang="zh-TW" sz="2000" dirty="0"/>
              <a:t>[-r] </a:t>
            </a:r>
            <a:r>
              <a:rPr lang="pt-BR" altLang="zh-TW" sz="2000" dirty="0" smtClean="0"/>
              <a:t>[-p][[</a:t>
            </a:r>
            <a:r>
              <a:rPr lang="pt-BR" altLang="zh-TW" sz="2000" dirty="0" smtClean="0">
                <a:solidFill>
                  <a:srgbClr val="000090"/>
                </a:solidFill>
              </a:rPr>
              <a:t>USER</a:t>
            </a:r>
            <a:r>
              <a:rPr lang="en-US" altLang="zh-TW" sz="2000" dirty="0" smtClean="0">
                <a:solidFill>
                  <a:srgbClr val="000090"/>
                </a:solidFill>
              </a:rPr>
              <a:t>1</a:t>
            </a:r>
            <a:r>
              <a:rPr lang="pt-BR" altLang="zh-TW" sz="2000" dirty="0" smtClean="0"/>
              <a:t>@</a:t>
            </a:r>
            <a:r>
              <a:rPr lang="pt-BR" altLang="zh-TW" sz="2000" dirty="0"/>
              <a:t>]</a:t>
            </a:r>
            <a:r>
              <a:rPr lang="pt-BR" altLang="zh-TW" sz="2000" dirty="0">
                <a:solidFill>
                  <a:srgbClr val="008000"/>
                </a:solidFill>
              </a:rPr>
              <a:t>HOST1</a:t>
            </a:r>
            <a:r>
              <a:rPr lang="pt-BR" altLang="zh-TW" sz="2000" dirty="0"/>
              <a:t>:]</a:t>
            </a:r>
            <a:r>
              <a:rPr lang="pt-BR" altLang="zh-TW" sz="2000" dirty="0">
                <a:solidFill>
                  <a:srgbClr val="FF6600"/>
                </a:solidFill>
              </a:rPr>
              <a:t>PATH1</a:t>
            </a:r>
            <a:r>
              <a:rPr lang="pt-BR" altLang="zh-TW" sz="2000" dirty="0"/>
              <a:t> [[</a:t>
            </a:r>
            <a:r>
              <a:rPr lang="pt-BR" altLang="zh-TW" sz="2000" dirty="0" smtClean="0">
                <a:solidFill>
                  <a:srgbClr val="000090"/>
                </a:solidFill>
              </a:rPr>
              <a:t>USER</a:t>
            </a:r>
            <a:r>
              <a:rPr lang="en-US" altLang="zh-TW" sz="2000" dirty="0" smtClean="0">
                <a:solidFill>
                  <a:srgbClr val="000090"/>
                </a:solidFill>
              </a:rPr>
              <a:t>2</a:t>
            </a:r>
            <a:r>
              <a:rPr lang="pt-BR" altLang="zh-TW" sz="2000" dirty="0" smtClean="0"/>
              <a:t>@</a:t>
            </a:r>
            <a:r>
              <a:rPr lang="pt-BR" altLang="zh-TW" sz="2000" dirty="0"/>
              <a:t>]</a:t>
            </a:r>
            <a:r>
              <a:rPr lang="pt-BR" altLang="zh-TW" sz="2000" dirty="0">
                <a:solidFill>
                  <a:srgbClr val="008000"/>
                </a:solidFill>
              </a:rPr>
              <a:t>HOST2</a:t>
            </a:r>
            <a:r>
              <a:rPr lang="pt-BR" altLang="zh-TW" sz="2000" dirty="0"/>
              <a:t>:]</a:t>
            </a:r>
            <a:r>
              <a:rPr lang="pt-BR" altLang="zh-TW" sz="2000" dirty="0">
                <a:solidFill>
                  <a:srgbClr val="FF6600"/>
                </a:solidFill>
              </a:rPr>
              <a:t>PATH2</a:t>
            </a:r>
          </a:p>
          <a:p>
            <a:pPr lvl="1"/>
            <a:r>
              <a:rPr kumimoji="1" lang="zh-TW" altLang="en-US" sz="2000" dirty="0" smtClean="0"/>
              <a:t> </a:t>
            </a:r>
            <a:r>
              <a:rPr kumimoji="1" lang="en-US" altLang="zh-TW" sz="2000" dirty="0" smtClean="0"/>
              <a:t>E.g.</a:t>
            </a:r>
            <a:r>
              <a:rPr kumimoji="1" lang="zh-TW" altLang="en-US" sz="2000" dirty="0" smtClean="0"/>
              <a:t> </a:t>
            </a:r>
            <a:r>
              <a:rPr kumimoji="1" lang="en-US" altLang="zh-TW" sz="2000" dirty="0" smtClean="0"/>
              <a:t>(Download</a:t>
            </a:r>
            <a:r>
              <a:rPr kumimoji="1" lang="zh-TW" altLang="en-US" sz="2000" dirty="0" smtClean="0"/>
              <a:t> </a:t>
            </a:r>
            <a:r>
              <a:rPr kumimoji="1" lang="en-US" altLang="zh-TW" sz="2000" dirty="0" smtClean="0"/>
              <a:t>file</a:t>
            </a:r>
            <a:r>
              <a:rPr kumimoji="1" lang="zh-TW" altLang="en-US" sz="2000" dirty="0" smtClean="0"/>
              <a:t> </a:t>
            </a:r>
            <a:r>
              <a:rPr kumimoji="1" lang="en-US" altLang="zh-TW" sz="2000" dirty="0" smtClean="0"/>
              <a:t>from</a:t>
            </a:r>
            <a:r>
              <a:rPr kumimoji="1" lang="zh-TW" altLang="en-US" sz="2000" dirty="0" smtClean="0"/>
              <a:t> </a:t>
            </a:r>
            <a:r>
              <a:rPr kumimoji="1" lang="en-US" altLang="zh-TW" sz="2000" dirty="0" smtClean="0"/>
              <a:t>server)</a:t>
            </a:r>
            <a:r>
              <a:rPr kumimoji="1" lang="zh-TW" altLang="en-US" sz="2000" dirty="0" smtClean="0"/>
              <a:t> </a:t>
            </a:r>
            <a:endParaRPr kumimoji="1" lang="en-US" altLang="zh-TW" sz="2000" dirty="0"/>
          </a:p>
          <a:p>
            <a:pPr marL="457200" lvl="1" indent="0">
              <a:buNone/>
            </a:pPr>
            <a:r>
              <a:rPr kumimoji="1" lang="en-US" altLang="zh-TW" sz="2000" dirty="0"/>
              <a:t>	</a:t>
            </a:r>
            <a:r>
              <a:rPr kumimoji="1" lang="en-US" altLang="zh-TW" sz="2000" dirty="0" err="1" smtClean="0">
                <a:solidFill>
                  <a:srgbClr val="FF0000"/>
                </a:solidFill>
              </a:rPr>
              <a:t>scp</a:t>
            </a:r>
            <a:r>
              <a:rPr kumimoji="1" lang="zh-TW" altLang="en-US" sz="2000" dirty="0" smtClean="0">
                <a:solidFill>
                  <a:srgbClr val="FF0000"/>
                </a:solidFill>
              </a:rPr>
              <a:t> </a:t>
            </a:r>
            <a:r>
              <a:rPr kumimoji="1" lang="en-US" altLang="zh-TW" sz="2000" dirty="0" smtClean="0">
                <a:solidFill>
                  <a:srgbClr val="000090"/>
                </a:solidFill>
              </a:rPr>
              <a:t>s103062703</a:t>
            </a:r>
            <a:r>
              <a:rPr kumimoji="1" lang="en-US" altLang="zh-TW" sz="2000" dirty="0" smtClean="0"/>
              <a:t>@</a:t>
            </a:r>
            <a:r>
              <a:rPr lang="hr-HR" altLang="zh-TW" sz="2000" dirty="0" smtClean="0">
                <a:solidFill>
                  <a:srgbClr val="008000"/>
                </a:solidFill>
              </a:rPr>
              <a:t>140.114.7</a:t>
            </a:r>
            <a:r>
              <a:rPr lang="en-US" altLang="zh-TW" sz="2000" dirty="0" smtClean="0">
                <a:solidFill>
                  <a:srgbClr val="008000"/>
                </a:solidFill>
              </a:rPr>
              <a:t>5</a:t>
            </a:r>
            <a:r>
              <a:rPr lang="hr-HR" altLang="zh-TW" sz="2000" dirty="0" smtClean="0">
                <a:solidFill>
                  <a:srgbClr val="008000"/>
                </a:solidFill>
              </a:rPr>
              <a:t>.1</a:t>
            </a:r>
            <a:r>
              <a:rPr lang="en-US" altLang="zh-TW" sz="2000" dirty="0" smtClean="0">
                <a:solidFill>
                  <a:srgbClr val="008000"/>
                </a:solidFill>
              </a:rPr>
              <a:t>43 –p 13579</a:t>
            </a:r>
            <a:r>
              <a:rPr lang="en-US" altLang="zh-TW" sz="2000" dirty="0" smtClean="0"/>
              <a:t>:</a:t>
            </a:r>
            <a:r>
              <a:rPr lang="zh-TW" altLang="zh-TW" sz="2000" dirty="0" smtClean="0">
                <a:solidFill>
                  <a:schemeClr val="accent6">
                    <a:lumMod val="75000"/>
                  </a:schemeClr>
                </a:solidFill>
              </a:rPr>
              <a:t>~</a:t>
            </a:r>
            <a:r>
              <a:rPr lang="en-US" altLang="zh-TW" sz="2000" dirty="0" smtClean="0">
                <a:solidFill>
                  <a:schemeClr val="accent6">
                    <a:lumMod val="75000"/>
                  </a:schemeClr>
                </a:solidFill>
              </a:rPr>
              <a:t>/</a:t>
            </a:r>
            <a:r>
              <a:rPr lang="en-US" altLang="zh-TW" sz="2000" dirty="0" err="1" smtClean="0">
                <a:solidFill>
                  <a:schemeClr val="accent6">
                    <a:lumMod val="75000"/>
                  </a:schemeClr>
                </a:solidFill>
              </a:rPr>
              <a:t>hello.c</a:t>
            </a:r>
            <a:r>
              <a:rPr lang="zh-TW" altLang="en-US" sz="2000" dirty="0" smtClean="0">
                <a:solidFill>
                  <a:schemeClr val="accent6">
                    <a:lumMod val="75000"/>
                  </a:schemeClr>
                </a:solidFill>
              </a:rPr>
              <a:t> </a:t>
            </a:r>
            <a:r>
              <a:rPr lang="en-US" altLang="zh-TW" sz="2000" dirty="0" smtClean="0">
                <a:solidFill>
                  <a:schemeClr val="accent6">
                    <a:lumMod val="75000"/>
                  </a:schemeClr>
                </a:solidFill>
              </a:rPr>
              <a:t>~/hello2.c</a:t>
            </a:r>
            <a:endParaRPr lang="pt-BR" altLang="zh-TW" sz="2000" dirty="0">
              <a:solidFill>
                <a:schemeClr val="accent6">
                  <a:lumMod val="75000"/>
                </a:schemeClr>
              </a:solidFill>
            </a:endParaRPr>
          </a:p>
          <a:p>
            <a:pPr lvl="1"/>
            <a:r>
              <a:rPr kumimoji="1" lang="en-US" altLang="zh-TW" sz="2000" dirty="0" smtClean="0"/>
              <a:t>[</a:t>
            </a:r>
            <a:r>
              <a:rPr kumimoji="1" lang="zh-TW" altLang="en-US" sz="2000" dirty="0" smtClean="0"/>
              <a:t> </a:t>
            </a:r>
            <a:r>
              <a:rPr kumimoji="1" lang="en-US" altLang="zh-TW" sz="2000" dirty="0" smtClean="0"/>
              <a:t>]:</a:t>
            </a:r>
            <a:r>
              <a:rPr kumimoji="1" lang="zh-TW" altLang="en-US" sz="2000" dirty="0" smtClean="0"/>
              <a:t> </a:t>
            </a:r>
            <a:r>
              <a:rPr kumimoji="1" lang="en-US" altLang="zh-TW" sz="2000" dirty="0" smtClean="0"/>
              <a:t>Means</a:t>
            </a:r>
            <a:r>
              <a:rPr kumimoji="1" lang="zh-TW" altLang="en-US" sz="2000" dirty="0" smtClean="0"/>
              <a:t> </a:t>
            </a:r>
            <a:r>
              <a:rPr kumimoji="1" lang="en-US" altLang="zh-TW" sz="2000" dirty="0" smtClean="0"/>
              <a:t>optional.</a:t>
            </a:r>
            <a:r>
              <a:rPr kumimoji="1" lang="zh-TW" altLang="en-US" sz="2000" dirty="0" smtClean="0"/>
              <a:t> </a:t>
            </a:r>
            <a:r>
              <a:rPr kumimoji="1" lang="en-US" altLang="zh-TW" sz="2000" dirty="0" smtClean="0"/>
              <a:t>[-r]:</a:t>
            </a:r>
            <a:r>
              <a:rPr kumimoji="1" lang="zh-TW" altLang="en-US" sz="2000" dirty="0" smtClean="0"/>
              <a:t> </a:t>
            </a:r>
            <a:r>
              <a:rPr kumimoji="1" lang="en-US" altLang="zh-TW" sz="2000" dirty="0" smtClean="0"/>
              <a:t>recursive</a:t>
            </a:r>
            <a:r>
              <a:rPr kumimoji="1" lang="zh-TW" altLang="en-US" sz="2000" dirty="0" smtClean="0"/>
              <a:t> </a:t>
            </a:r>
            <a:r>
              <a:rPr kumimoji="1" lang="en-US" altLang="zh-TW" sz="2000" dirty="0" smtClean="0"/>
              <a:t>(for</a:t>
            </a:r>
            <a:r>
              <a:rPr kumimoji="1" lang="zh-TW" altLang="en-US" sz="2000" dirty="0" smtClean="0"/>
              <a:t> </a:t>
            </a:r>
            <a:r>
              <a:rPr kumimoji="1" lang="en-US" altLang="zh-TW" sz="2000" dirty="0" smtClean="0"/>
              <a:t>directory)</a:t>
            </a:r>
            <a:endParaRPr kumimoji="1" lang="zh-TW" altLang="en-US" sz="2000" dirty="0"/>
          </a:p>
        </p:txBody>
      </p:sp>
      <p:sp>
        <p:nvSpPr>
          <p:cNvPr id="7" name="投影片編號版面配置區 6"/>
          <p:cNvSpPr>
            <a:spLocks noGrp="1"/>
          </p:cNvSpPr>
          <p:nvPr>
            <p:ph type="sldNum" sz="quarter" idx="12"/>
          </p:nvPr>
        </p:nvSpPr>
        <p:spPr/>
        <p:txBody>
          <a:bodyPr/>
          <a:lstStyle/>
          <a:p>
            <a:fld id="{0F5F8F5C-FF46-B040-BE83-581A05881DA0}" type="slidenum">
              <a:rPr kumimoji="1" lang="zh-TW" altLang="en-US" smtClean="0"/>
              <a:t>23</a:t>
            </a:fld>
            <a:endParaRPr kumimoji="1" lang="zh-TW" altLang="en-US"/>
          </a:p>
        </p:txBody>
      </p:sp>
      <p:pic>
        <p:nvPicPr>
          <p:cNvPr id="4" name="圖片 3"/>
          <p:cNvPicPr>
            <a:picLocks noChangeAspect="1"/>
          </p:cNvPicPr>
          <p:nvPr/>
        </p:nvPicPr>
        <p:blipFill>
          <a:blip r:embed="rId3"/>
          <a:stretch>
            <a:fillRect/>
          </a:stretch>
        </p:blipFill>
        <p:spPr>
          <a:xfrm>
            <a:off x="7262949" y="906409"/>
            <a:ext cx="1660629" cy="1660629"/>
          </a:xfrm>
          <a:prstGeom prst="rect">
            <a:avLst/>
          </a:prstGeom>
        </p:spPr>
      </p:pic>
      <p:sp>
        <p:nvSpPr>
          <p:cNvPr id="5" name="文字方塊 4"/>
          <p:cNvSpPr txBox="1">
            <a:spLocks noChangeArrowheads="1"/>
          </p:cNvSpPr>
          <p:nvPr/>
        </p:nvSpPr>
        <p:spPr bwMode="auto">
          <a:xfrm>
            <a:off x="5605566" y="1275058"/>
            <a:ext cx="1657383" cy="461665"/>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altLang="zh-TW" sz="2400" u="sng" kern="100" dirty="0" smtClean="0">
                <a:effectLst/>
                <a:latin typeface="Calibri"/>
                <a:ea typeface="新細明體"/>
                <a:cs typeface="Times New Roman"/>
              </a:rPr>
              <a:t>Terminal</a:t>
            </a:r>
            <a:endParaRPr lang="zh-TW" sz="2400" u="sng" kern="100" dirty="0">
              <a:effectLst/>
              <a:latin typeface="Calibri"/>
              <a:ea typeface="新細明體"/>
              <a:cs typeface="Times New Roman"/>
            </a:endParaRPr>
          </a:p>
        </p:txBody>
      </p:sp>
    </p:spTree>
    <p:extLst>
      <p:ext uri="{BB962C8B-B14F-4D97-AF65-F5344CB8AC3E}">
        <p14:creationId xmlns:p14="http://schemas.microsoft.com/office/powerpoint/2010/main" val="252110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SSH/SFTP:</a:t>
            </a:r>
            <a:r>
              <a:rPr kumimoji="1" lang="zh-TW" altLang="en-US" dirty="0"/>
              <a:t> </a:t>
            </a:r>
            <a:r>
              <a:rPr kumimoji="1" lang="en-US" altLang="zh-TW" dirty="0" smtClean="0"/>
              <a:t>From</a:t>
            </a:r>
            <a:r>
              <a:rPr kumimoji="1" lang="zh-TW" altLang="en-US" dirty="0" smtClean="0"/>
              <a:t> </a:t>
            </a:r>
            <a:r>
              <a:rPr kumimoji="1" lang="en-US" altLang="zh-TW" dirty="0" smtClean="0"/>
              <a:t>Window</a:t>
            </a:r>
            <a:endParaRPr kumimoji="1" lang="zh-TW" altLang="en-US" dirty="0"/>
          </a:p>
        </p:txBody>
      </p:sp>
      <p:sp>
        <p:nvSpPr>
          <p:cNvPr id="4" name="投影片編號版面配置區 3"/>
          <p:cNvSpPr>
            <a:spLocks noGrp="1"/>
          </p:cNvSpPr>
          <p:nvPr>
            <p:ph type="sldNum" sz="quarter" idx="12"/>
          </p:nvPr>
        </p:nvSpPr>
        <p:spPr/>
        <p:txBody>
          <a:bodyPr/>
          <a:lstStyle/>
          <a:p>
            <a:fld id="{0F5F8F5C-FF46-B040-BE83-581A05881DA0}" type="slidenum">
              <a:rPr kumimoji="1" lang="zh-TW" altLang="en-US" smtClean="0"/>
              <a:t>24</a:t>
            </a:fld>
            <a:endParaRPr kumimoji="1" lang="zh-TW" altLang="en-US"/>
          </a:p>
        </p:txBody>
      </p:sp>
      <p:pic>
        <p:nvPicPr>
          <p:cNvPr id="6" name="圖片 5"/>
          <p:cNvPicPr>
            <a:picLocks noChangeAspect="1"/>
          </p:cNvPicPr>
          <p:nvPr/>
        </p:nvPicPr>
        <p:blipFill>
          <a:blip r:embed="rId2"/>
          <a:stretch>
            <a:fillRect/>
          </a:stretch>
        </p:blipFill>
        <p:spPr>
          <a:xfrm>
            <a:off x="4183215" y="2283420"/>
            <a:ext cx="4094581" cy="3264304"/>
          </a:xfrm>
          <a:prstGeom prst="rect">
            <a:avLst/>
          </a:prstGeom>
        </p:spPr>
      </p:pic>
      <p:pic>
        <p:nvPicPr>
          <p:cNvPr id="5" name="圖片 4"/>
          <p:cNvPicPr>
            <a:picLocks noChangeAspect="1"/>
          </p:cNvPicPr>
          <p:nvPr/>
        </p:nvPicPr>
        <p:blipFill>
          <a:blip r:embed="rId3"/>
          <a:stretch>
            <a:fillRect/>
          </a:stretch>
        </p:blipFill>
        <p:spPr>
          <a:xfrm>
            <a:off x="7113785" y="4668982"/>
            <a:ext cx="1726521" cy="1726521"/>
          </a:xfrm>
          <a:prstGeom prst="rect">
            <a:avLst/>
          </a:prstGeom>
        </p:spPr>
      </p:pic>
      <p:pic>
        <p:nvPicPr>
          <p:cNvPr id="8" name="圖片 7"/>
          <p:cNvPicPr>
            <a:picLocks noChangeAspect="1"/>
          </p:cNvPicPr>
          <p:nvPr/>
        </p:nvPicPr>
        <p:blipFill>
          <a:blip r:embed="rId4"/>
          <a:stretch>
            <a:fillRect/>
          </a:stretch>
        </p:blipFill>
        <p:spPr>
          <a:xfrm>
            <a:off x="140887" y="2284740"/>
            <a:ext cx="3262306" cy="3189810"/>
          </a:xfrm>
          <a:prstGeom prst="rect">
            <a:avLst/>
          </a:prstGeom>
        </p:spPr>
      </p:pic>
      <p:pic>
        <p:nvPicPr>
          <p:cNvPr id="7" name="圖片 6"/>
          <p:cNvPicPr>
            <a:picLocks noChangeAspect="1"/>
          </p:cNvPicPr>
          <p:nvPr/>
        </p:nvPicPr>
        <p:blipFill>
          <a:blip r:embed="rId5"/>
          <a:stretch>
            <a:fillRect/>
          </a:stretch>
        </p:blipFill>
        <p:spPr>
          <a:xfrm>
            <a:off x="2399132" y="4668982"/>
            <a:ext cx="1805611" cy="1805611"/>
          </a:xfrm>
          <a:prstGeom prst="rect">
            <a:avLst/>
          </a:prstGeom>
        </p:spPr>
      </p:pic>
      <p:sp>
        <p:nvSpPr>
          <p:cNvPr id="9" name="文字方塊 8"/>
          <p:cNvSpPr txBox="1">
            <a:spLocks noChangeArrowheads="1"/>
          </p:cNvSpPr>
          <p:nvPr/>
        </p:nvSpPr>
        <p:spPr bwMode="auto">
          <a:xfrm>
            <a:off x="140887" y="1724662"/>
            <a:ext cx="1657383" cy="461665"/>
          </a:xfrm>
          <a:prstGeom prst="rect">
            <a:avLst/>
          </a:prstGeom>
          <a:noFill/>
          <a:ln w="9525">
            <a:noFill/>
            <a:miter lim="800000"/>
            <a:headEnd/>
            <a:tailEnd/>
          </a:ln>
        </p:spPr>
        <p:txBody>
          <a:bodyPr rot="0" vert="horz" wrap="square" lIns="91440" tIns="45720" rIns="91440" bIns="45720" anchor="t" anchorCtr="0">
            <a:spAutoFit/>
          </a:bodyPr>
          <a:lstStyle/>
          <a:p>
            <a:pPr>
              <a:spcAft>
                <a:spcPts val="0"/>
              </a:spcAft>
            </a:pPr>
            <a:r>
              <a:rPr lang="en-US" altLang="zh-TW" sz="2400" u="sng" kern="100" dirty="0" smtClean="0">
                <a:effectLst/>
                <a:latin typeface="Calibri"/>
                <a:ea typeface="新細明體"/>
                <a:cs typeface="Times New Roman"/>
              </a:rPr>
              <a:t>Putty</a:t>
            </a:r>
            <a:endParaRPr lang="zh-TW" sz="2400" u="sng" kern="100" dirty="0">
              <a:effectLst/>
              <a:latin typeface="Calibri"/>
              <a:ea typeface="新細明體"/>
              <a:cs typeface="Times New Roman"/>
            </a:endParaRPr>
          </a:p>
        </p:txBody>
      </p:sp>
      <p:sp>
        <p:nvSpPr>
          <p:cNvPr id="10" name="文字方塊 9"/>
          <p:cNvSpPr txBox="1">
            <a:spLocks noChangeArrowheads="1"/>
          </p:cNvSpPr>
          <p:nvPr/>
        </p:nvSpPr>
        <p:spPr bwMode="auto">
          <a:xfrm>
            <a:off x="4183215" y="1745754"/>
            <a:ext cx="1657383" cy="461665"/>
          </a:xfrm>
          <a:prstGeom prst="rect">
            <a:avLst/>
          </a:prstGeom>
          <a:noFill/>
          <a:ln w="9525">
            <a:noFill/>
            <a:miter lim="800000"/>
            <a:headEnd/>
            <a:tailEnd/>
          </a:ln>
        </p:spPr>
        <p:txBody>
          <a:bodyPr rot="0" vert="horz" wrap="square" lIns="91440" tIns="45720" rIns="91440" bIns="45720" anchor="t" anchorCtr="0">
            <a:spAutoFit/>
          </a:bodyPr>
          <a:lstStyle/>
          <a:p>
            <a:pPr>
              <a:spcAft>
                <a:spcPts val="0"/>
              </a:spcAft>
            </a:pPr>
            <a:r>
              <a:rPr lang="en-US" altLang="zh-TW" sz="2400" u="sng" kern="100" dirty="0" err="1" smtClean="0">
                <a:effectLst/>
                <a:latin typeface="Calibri"/>
                <a:ea typeface="新細明體"/>
                <a:cs typeface="Times New Roman"/>
              </a:rPr>
              <a:t>FileZilla</a:t>
            </a:r>
            <a:endParaRPr lang="zh-TW" sz="2400" u="sng" kern="100" dirty="0">
              <a:effectLst/>
              <a:latin typeface="Calibri"/>
              <a:ea typeface="新細明體"/>
              <a:cs typeface="Times New Roman"/>
            </a:endParaRPr>
          </a:p>
        </p:txBody>
      </p:sp>
    </p:spTree>
    <p:extLst>
      <p:ext uri="{BB962C8B-B14F-4D97-AF65-F5344CB8AC3E}">
        <p14:creationId xmlns:p14="http://schemas.microsoft.com/office/powerpoint/2010/main" val="41170779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SSH/SFTP:</a:t>
            </a:r>
            <a:r>
              <a:rPr kumimoji="1" lang="zh-TW" altLang="en-US" dirty="0"/>
              <a:t> </a:t>
            </a:r>
            <a:r>
              <a:rPr kumimoji="1" lang="en-US" altLang="zh-TW" dirty="0" smtClean="0"/>
              <a:t>From</a:t>
            </a:r>
            <a:r>
              <a:rPr kumimoji="1" lang="zh-TW" altLang="en-US" dirty="0" smtClean="0"/>
              <a:t> </a:t>
            </a:r>
            <a:r>
              <a:rPr kumimoji="1" lang="en-US" altLang="zh-TW" dirty="0" smtClean="0"/>
              <a:t>Window</a:t>
            </a:r>
            <a:endParaRPr kumimoji="1" lang="zh-TW" altLang="en-US" dirty="0"/>
          </a:p>
        </p:txBody>
      </p:sp>
      <p:sp>
        <p:nvSpPr>
          <p:cNvPr id="6" name="投影片編號版面配置區 5"/>
          <p:cNvSpPr>
            <a:spLocks noGrp="1"/>
          </p:cNvSpPr>
          <p:nvPr>
            <p:ph type="sldNum" sz="quarter" idx="12"/>
          </p:nvPr>
        </p:nvSpPr>
        <p:spPr/>
        <p:txBody>
          <a:bodyPr/>
          <a:lstStyle/>
          <a:p>
            <a:fld id="{0F5F8F5C-FF46-B040-BE83-581A05881DA0}" type="slidenum">
              <a:rPr kumimoji="1" lang="zh-TW" altLang="en-US" smtClean="0"/>
              <a:t>25</a:t>
            </a:fld>
            <a:endParaRPr kumimoji="1" lang="zh-TW" altLang="en-US"/>
          </a:p>
        </p:txBody>
      </p:sp>
      <p:pic>
        <p:nvPicPr>
          <p:cNvPr id="3" name="圖片 2"/>
          <p:cNvPicPr>
            <a:picLocks noChangeAspect="1"/>
          </p:cNvPicPr>
          <p:nvPr/>
        </p:nvPicPr>
        <p:blipFill>
          <a:blip r:embed="rId2"/>
          <a:stretch>
            <a:fillRect/>
          </a:stretch>
        </p:blipFill>
        <p:spPr>
          <a:xfrm>
            <a:off x="213730" y="2140875"/>
            <a:ext cx="4982495" cy="2780370"/>
          </a:xfrm>
          <a:prstGeom prst="rect">
            <a:avLst/>
          </a:prstGeom>
        </p:spPr>
      </p:pic>
      <p:pic>
        <p:nvPicPr>
          <p:cNvPr id="4" name="圖片 3"/>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3814095" y="4752332"/>
            <a:ext cx="1625600" cy="1625600"/>
          </a:xfrm>
          <a:prstGeom prst="rect">
            <a:avLst/>
          </a:prstGeom>
        </p:spPr>
      </p:pic>
      <p:pic>
        <p:nvPicPr>
          <p:cNvPr id="9" name="圖片 8"/>
          <p:cNvPicPr>
            <a:picLocks noChangeAspect="1"/>
          </p:cNvPicPr>
          <p:nvPr/>
        </p:nvPicPr>
        <p:blipFill>
          <a:blip r:embed="rId5"/>
          <a:stretch>
            <a:fillRect/>
          </a:stretch>
        </p:blipFill>
        <p:spPr>
          <a:xfrm>
            <a:off x="7056943" y="1755575"/>
            <a:ext cx="1543692" cy="1543692"/>
          </a:xfrm>
          <a:prstGeom prst="rect">
            <a:avLst/>
          </a:prstGeom>
        </p:spPr>
      </p:pic>
      <p:pic>
        <p:nvPicPr>
          <p:cNvPr id="10" name="圖片 9"/>
          <p:cNvPicPr>
            <a:picLocks noChangeAspect="1"/>
          </p:cNvPicPr>
          <p:nvPr/>
        </p:nvPicPr>
        <p:blipFill>
          <a:blip r:embed="rId6"/>
          <a:stretch>
            <a:fillRect/>
          </a:stretch>
        </p:blipFill>
        <p:spPr>
          <a:xfrm>
            <a:off x="7056943" y="4497052"/>
            <a:ext cx="1543692" cy="1543692"/>
          </a:xfrm>
          <a:prstGeom prst="rect">
            <a:avLst/>
          </a:prstGeom>
        </p:spPr>
      </p:pic>
      <p:sp>
        <p:nvSpPr>
          <p:cNvPr id="12" name="十字形擴展 11"/>
          <p:cNvSpPr/>
          <p:nvPr/>
        </p:nvSpPr>
        <p:spPr>
          <a:xfrm>
            <a:off x="7675217" y="3621791"/>
            <a:ext cx="530356" cy="530356"/>
          </a:xfrm>
          <a:prstGeom prst="mathPlus">
            <a:avLst>
              <a:gd name="adj1" fmla="val 1061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p:sp>
        <p:nvSpPr>
          <p:cNvPr id="13" name="等於 12"/>
          <p:cNvSpPr/>
          <p:nvPr/>
        </p:nvSpPr>
        <p:spPr>
          <a:xfrm>
            <a:off x="5562925" y="3396965"/>
            <a:ext cx="800545" cy="783096"/>
          </a:xfrm>
          <a:prstGeom prst="mathEqual">
            <a:avLst>
              <a:gd name="adj1" fmla="val 13246"/>
              <a:gd name="adj2" fmla="val 117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solidFill>
                <a:schemeClr val="tx1"/>
              </a:solidFill>
            </a:endParaRPr>
          </a:p>
        </p:txBody>
      </p:sp>
      <p:sp>
        <p:nvSpPr>
          <p:cNvPr id="11" name="文字方塊 10"/>
          <p:cNvSpPr txBox="1">
            <a:spLocks noChangeArrowheads="1"/>
          </p:cNvSpPr>
          <p:nvPr/>
        </p:nvSpPr>
        <p:spPr bwMode="auto">
          <a:xfrm>
            <a:off x="140887" y="1524142"/>
            <a:ext cx="2011429" cy="461665"/>
          </a:xfrm>
          <a:prstGeom prst="rect">
            <a:avLst/>
          </a:prstGeom>
          <a:noFill/>
          <a:ln w="9525">
            <a:noFill/>
            <a:miter lim="800000"/>
            <a:headEnd/>
            <a:tailEnd/>
          </a:ln>
        </p:spPr>
        <p:txBody>
          <a:bodyPr rot="0" vert="horz" wrap="square" lIns="91440" tIns="45720" rIns="91440" bIns="45720" anchor="t" anchorCtr="0">
            <a:spAutoFit/>
          </a:bodyPr>
          <a:lstStyle/>
          <a:p>
            <a:pPr>
              <a:spcAft>
                <a:spcPts val="0"/>
              </a:spcAft>
            </a:pPr>
            <a:r>
              <a:rPr lang="en-US" altLang="zh-TW" sz="2400" u="sng" kern="100" dirty="0" err="1" smtClean="0">
                <a:effectLst/>
                <a:latin typeface="Calibri"/>
                <a:ea typeface="新細明體"/>
                <a:cs typeface="Times New Roman"/>
              </a:rPr>
              <a:t>MobaXterm</a:t>
            </a:r>
            <a:endParaRPr lang="zh-TW" sz="2400" u="sng" kern="100" dirty="0">
              <a:effectLst/>
              <a:latin typeface="Calibri"/>
              <a:ea typeface="新細明體"/>
              <a:cs typeface="Times New Roman"/>
            </a:endParaRPr>
          </a:p>
        </p:txBody>
      </p:sp>
    </p:spTree>
    <p:extLst>
      <p:ext uri="{BB962C8B-B14F-4D97-AF65-F5344CB8AC3E}">
        <p14:creationId xmlns:p14="http://schemas.microsoft.com/office/powerpoint/2010/main" val="8604772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smtClean="0"/>
              <a:t>Editor:</a:t>
            </a:r>
            <a:r>
              <a:rPr kumimoji="1" lang="zh-TW" altLang="en-US" dirty="0" smtClean="0"/>
              <a:t> </a:t>
            </a:r>
            <a:r>
              <a:rPr kumimoji="1" lang="en-US" altLang="zh-TW" dirty="0" smtClean="0"/>
              <a:t>Vim</a:t>
            </a:r>
            <a:r>
              <a:rPr kumimoji="1" lang="zh-TW" altLang="zh-TW" dirty="0"/>
              <a:t> </a:t>
            </a:r>
            <a:r>
              <a:rPr kumimoji="1" lang="en-US" altLang="zh-TW" dirty="0" smtClean="0"/>
              <a:t>or</a:t>
            </a:r>
            <a:r>
              <a:rPr kumimoji="1" lang="zh-TW" altLang="en-US" dirty="0" smtClean="0"/>
              <a:t> </a:t>
            </a:r>
            <a:r>
              <a:rPr kumimoji="1" lang="en-US" altLang="zh-TW" dirty="0" smtClean="0"/>
              <a:t>Other</a:t>
            </a:r>
            <a:r>
              <a:rPr kumimoji="1" lang="zh-TW" altLang="en-US" dirty="0" smtClean="0"/>
              <a:t> </a:t>
            </a:r>
            <a:r>
              <a:rPr kumimoji="1" lang="en-US" altLang="zh-TW" dirty="0" smtClean="0"/>
              <a:t>GUI</a:t>
            </a:r>
            <a:r>
              <a:rPr kumimoji="1" lang="zh-TW" altLang="en-US" dirty="0" smtClean="0"/>
              <a:t> </a:t>
            </a:r>
            <a:r>
              <a:rPr kumimoji="1" lang="en-US" altLang="zh-TW" dirty="0" smtClean="0"/>
              <a:t>Editor</a:t>
            </a:r>
            <a:endParaRPr kumimoji="1" lang="zh-TW" altLang="en-US" dirty="0"/>
          </a:p>
        </p:txBody>
      </p:sp>
      <p:sp>
        <p:nvSpPr>
          <p:cNvPr id="3" name="內容版面配置區 2"/>
          <p:cNvSpPr>
            <a:spLocks noGrp="1"/>
          </p:cNvSpPr>
          <p:nvPr>
            <p:ph idx="1"/>
          </p:nvPr>
        </p:nvSpPr>
        <p:spPr>
          <a:xfrm>
            <a:off x="457200" y="1747905"/>
            <a:ext cx="8229600" cy="4853886"/>
          </a:xfrm>
        </p:spPr>
        <p:txBody>
          <a:bodyPr>
            <a:normAutofit/>
          </a:bodyPr>
          <a:lstStyle/>
          <a:p>
            <a:r>
              <a:rPr kumimoji="1" lang="en-US" altLang="zh-TW" sz="2000" dirty="0" smtClean="0"/>
              <a:t>[Recommend]</a:t>
            </a:r>
            <a:r>
              <a:rPr kumimoji="1" lang="zh-TW" altLang="en-US" sz="2000" dirty="0" smtClean="0"/>
              <a:t> </a:t>
            </a:r>
            <a:r>
              <a:rPr kumimoji="1" lang="en-US" altLang="zh-TW" sz="2000" dirty="0" smtClean="0"/>
              <a:t>Linux</a:t>
            </a:r>
            <a:r>
              <a:rPr kumimoji="1" lang="zh-TW" altLang="en-US" sz="2000" dirty="0" smtClean="0"/>
              <a:t> </a:t>
            </a:r>
            <a:r>
              <a:rPr kumimoji="1" lang="en-US" altLang="zh-TW" sz="2000" dirty="0" smtClean="0"/>
              <a:t>build</a:t>
            </a:r>
            <a:r>
              <a:rPr kumimoji="1" lang="zh-TW" altLang="en-US" sz="2000" dirty="0" smtClean="0"/>
              <a:t>-</a:t>
            </a:r>
            <a:r>
              <a:rPr kumimoji="1" lang="en-US" altLang="zh-TW" sz="2000" dirty="0" smtClean="0"/>
              <a:t>in</a:t>
            </a:r>
            <a:r>
              <a:rPr kumimoji="1" lang="zh-TW" altLang="en-US" sz="2000" dirty="0" smtClean="0"/>
              <a:t> </a:t>
            </a:r>
            <a:r>
              <a:rPr kumimoji="1" lang="en-US" altLang="zh-TW" sz="2000" dirty="0" smtClean="0"/>
              <a:t>editor:</a:t>
            </a:r>
            <a:r>
              <a:rPr kumimoji="1" lang="zh-TW" altLang="en-US" sz="2000" dirty="0" smtClean="0"/>
              <a:t> </a:t>
            </a:r>
            <a:r>
              <a:rPr kumimoji="1" lang="en-US" altLang="zh-TW" sz="2000" dirty="0" smtClean="0"/>
              <a:t>Vim</a:t>
            </a:r>
            <a:r>
              <a:rPr kumimoji="1" lang="zh-TW" altLang="en-US" sz="2000" dirty="0" smtClean="0"/>
              <a:t> </a:t>
            </a:r>
            <a:endParaRPr kumimoji="1" lang="en-US" altLang="zh-TW" sz="2000" dirty="0" smtClean="0"/>
          </a:p>
          <a:p>
            <a:pPr lvl="1"/>
            <a:r>
              <a:rPr kumimoji="1" lang="zh-TW" altLang="en-US" sz="2000" dirty="0" smtClean="0">
                <a:solidFill>
                  <a:srgbClr val="000000"/>
                </a:solidFill>
              </a:rPr>
              <a:t> </a:t>
            </a:r>
            <a:r>
              <a:rPr kumimoji="1" lang="en-US" altLang="zh-TW" sz="2000" dirty="0" smtClean="0">
                <a:solidFill>
                  <a:srgbClr val="FF0000"/>
                </a:solidFill>
              </a:rPr>
              <a:t>vim</a:t>
            </a:r>
            <a:r>
              <a:rPr kumimoji="1" lang="zh-TW" altLang="zh-TW" sz="2000" dirty="0" smtClean="0">
                <a:solidFill>
                  <a:srgbClr val="FF0000"/>
                </a:solidFill>
              </a:rPr>
              <a:t> </a:t>
            </a:r>
            <a:r>
              <a:rPr kumimoji="1" lang="en-US" altLang="zh-TW" sz="2000" dirty="0" smtClean="0"/>
              <a:t>filename:</a:t>
            </a:r>
            <a:r>
              <a:rPr kumimoji="1" lang="zh-TW" altLang="en-US" sz="2000" dirty="0" smtClean="0"/>
              <a:t> </a:t>
            </a:r>
            <a:r>
              <a:rPr kumimoji="1" lang="en-US" altLang="zh-TW" sz="2000" dirty="0" smtClean="0"/>
              <a:t>Load</a:t>
            </a:r>
            <a:r>
              <a:rPr kumimoji="1" lang="zh-TW" altLang="en-US" sz="2000" dirty="0" smtClean="0"/>
              <a:t> </a:t>
            </a:r>
            <a:r>
              <a:rPr kumimoji="1" lang="en-US" altLang="zh-TW" sz="2000" dirty="0" smtClean="0"/>
              <a:t>the</a:t>
            </a:r>
            <a:r>
              <a:rPr kumimoji="1" lang="zh-TW" altLang="en-US" sz="2000" dirty="0" smtClean="0"/>
              <a:t> </a:t>
            </a:r>
            <a:r>
              <a:rPr kumimoji="1" lang="en-US" altLang="zh-TW" sz="2000" dirty="0" smtClean="0"/>
              <a:t>file</a:t>
            </a:r>
            <a:r>
              <a:rPr kumimoji="1" lang="zh-TW" altLang="en-US" sz="2000" dirty="0" smtClean="0"/>
              <a:t> </a:t>
            </a:r>
            <a:r>
              <a:rPr kumimoji="1" lang="en-US" altLang="zh-TW" sz="2000" dirty="0" smtClean="0"/>
              <a:t>for vim</a:t>
            </a:r>
            <a:r>
              <a:rPr kumimoji="1" lang="zh-TW" altLang="en-US" sz="2000" dirty="0" smtClean="0"/>
              <a:t> </a:t>
            </a:r>
            <a:r>
              <a:rPr kumimoji="1" lang="en-US" altLang="zh-TW" sz="2000" dirty="0" smtClean="0"/>
              <a:t>editing.</a:t>
            </a:r>
          </a:p>
          <a:p>
            <a:pPr lvl="1"/>
            <a:r>
              <a:rPr kumimoji="1" lang="zh-TW" altLang="en-US" sz="2000" dirty="0" smtClean="0"/>
              <a:t> </a:t>
            </a:r>
            <a:r>
              <a:rPr kumimoji="1" lang="en-US" altLang="zh-TW" sz="2000" dirty="0" smtClean="0">
                <a:hlinkClick r:id="rId2"/>
              </a:rPr>
              <a:t>Vim</a:t>
            </a:r>
            <a:r>
              <a:rPr kumimoji="1" lang="zh-TW" altLang="en-US" sz="2000" dirty="0" smtClean="0">
                <a:hlinkClick r:id="rId2"/>
              </a:rPr>
              <a:t> </a:t>
            </a:r>
            <a:r>
              <a:rPr kumimoji="1" lang="en-US" altLang="zh-TW" sz="2000" dirty="0" smtClean="0">
                <a:hlinkClick r:id="rId2"/>
              </a:rPr>
              <a:t>Tutorial</a:t>
            </a:r>
            <a:endParaRPr kumimoji="1" lang="en-US" altLang="zh-TW" sz="2000" dirty="0" smtClean="0"/>
          </a:p>
          <a:p>
            <a:r>
              <a:rPr kumimoji="1" lang="en-US" altLang="zh-TW" sz="2000" dirty="0" smtClean="0"/>
              <a:t>[Appendix]</a:t>
            </a:r>
            <a:r>
              <a:rPr kumimoji="1" lang="zh-TW" altLang="en-US" sz="2000" dirty="0" smtClean="0"/>
              <a:t> </a:t>
            </a:r>
            <a:r>
              <a:rPr kumimoji="1" lang="en-US" altLang="zh-TW" sz="2000" dirty="0" smtClean="0"/>
              <a:t>Use</a:t>
            </a:r>
            <a:r>
              <a:rPr kumimoji="1" lang="zh-TW" altLang="en-US" sz="2000" dirty="0" smtClean="0"/>
              <a:t> </a:t>
            </a:r>
            <a:r>
              <a:rPr kumimoji="1" lang="en-US" altLang="zh-TW" sz="2000" dirty="0" smtClean="0"/>
              <a:t>other</a:t>
            </a:r>
            <a:r>
              <a:rPr kumimoji="1" lang="zh-TW" altLang="en-US" sz="2000" dirty="0" smtClean="0"/>
              <a:t> </a:t>
            </a:r>
            <a:r>
              <a:rPr kumimoji="1" lang="en-US" altLang="zh-TW" sz="2000" dirty="0" smtClean="0"/>
              <a:t>editor</a:t>
            </a:r>
            <a:r>
              <a:rPr kumimoji="1" lang="zh-TW" altLang="en-US" sz="2000" dirty="0" smtClean="0"/>
              <a:t> </a:t>
            </a:r>
            <a:r>
              <a:rPr kumimoji="1" lang="en-US" altLang="zh-TW" sz="2000" dirty="0" smtClean="0"/>
              <a:t>with</a:t>
            </a:r>
            <a:r>
              <a:rPr kumimoji="1" lang="zh-TW" altLang="en-US" sz="2000" dirty="0" smtClean="0"/>
              <a:t> </a:t>
            </a:r>
            <a:r>
              <a:rPr kumimoji="1" lang="en-US" altLang="zh-TW" sz="2000" dirty="0" smtClean="0"/>
              <a:t>GUI.</a:t>
            </a:r>
            <a:r>
              <a:rPr kumimoji="1" lang="zh-TW" altLang="en-US" sz="2000" dirty="0" smtClean="0"/>
              <a:t> </a:t>
            </a:r>
            <a:endParaRPr kumimoji="1" lang="en-US" altLang="zh-TW" sz="2000" dirty="0" smtClean="0"/>
          </a:p>
          <a:p>
            <a:pPr lvl="1"/>
            <a:r>
              <a:rPr kumimoji="1" lang="en-US" altLang="zh-TW" sz="2000" dirty="0" smtClean="0"/>
              <a:t>E.g.</a:t>
            </a:r>
            <a:r>
              <a:rPr kumimoji="1" lang="zh-TW" altLang="en-US" sz="2000" dirty="0" smtClean="0"/>
              <a:t> </a:t>
            </a:r>
            <a:r>
              <a:rPr kumimoji="1" lang="en-US" altLang="zh-TW" sz="2000" dirty="0" smtClean="0"/>
              <a:t>Notepad++,</a:t>
            </a:r>
            <a:r>
              <a:rPr kumimoji="1" lang="zh-TW" altLang="en-US" sz="2000" dirty="0" smtClean="0"/>
              <a:t> </a:t>
            </a:r>
            <a:r>
              <a:rPr kumimoji="1" lang="en-US" altLang="zh-TW" sz="2000" dirty="0" smtClean="0"/>
              <a:t>Sublime</a:t>
            </a:r>
            <a:r>
              <a:rPr kumimoji="1" lang="zh-TW" altLang="en-US" sz="2000" dirty="0" smtClean="0"/>
              <a:t> </a:t>
            </a:r>
            <a:r>
              <a:rPr kumimoji="1" lang="en-US" altLang="zh-TW" sz="2000" dirty="0" smtClean="0"/>
              <a:t>Text</a:t>
            </a:r>
          </a:p>
          <a:p>
            <a:pPr lvl="1"/>
            <a:r>
              <a:rPr kumimoji="1" lang="en-US" altLang="zh-TW" sz="2000" dirty="0"/>
              <a:t>[SSH</a:t>
            </a:r>
            <a:r>
              <a:rPr kumimoji="1" lang="zh-TW" altLang="en-US" sz="2000" dirty="0"/>
              <a:t> </a:t>
            </a:r>
            <a:r>
              <a:rPr kumimoji="1" lang="en-US" altLang="zh-TW" sz="2000" dirty="0"/>
              <a:t>by</a:t>
            </a:r>
            <a:r>
              <a:rPr kumimoji="1" lang="zh-TW" altLang="en-US" sz="2000" dirty="0"/>
              <a:t> </a:t>
            </a:r>
            <a:r>
              <a:rPr kumimoji="1" lang="en-US" altLang="zh-TW" sz="2000" dirty="0" err="1"/>
              <a:t>MobaXterm</a:t>
            </a:r>
            <a:r>
              <a:rPr kumimoji="1" lang="en-US" altLang="zh-TW" sz="2000" dirty="0"/>
              <a:t>]</a:t>
            </a:r>
            <a:r>
              <a:rPr kumimoji="1" lang="zh-TW" altLang="en-US" sz="2000" dirty="0"/>
              <a:t> </a:t>
            </a:r>
            <a:r>
              <a:rPr kumimoji="1" lang="en-US" altLang="zh-TW" sz="2000" dirty="0" err="1"/>
              <a:t>MobaXterm</a:t>
            </a:r>
            <a:r>
              <a:rPr kumimoji="1" lang="zh-TW" altLang="en-US" sz="2000" dirty="0"/>
              <a:t> </a:t>
            </a:r>
            <a:r>
              <a:rPr kumimoji="1" lang="en-US" altLang="zh-TW" sz="2000" dirty="0"/>
              <a:t>will</a:t>
            </a:r>
            <a:r>
              <a:rPr kumimoji="1" lang="zh-TW" altLang="en-US" sz="2000" dirty="0"/>
              <a:t> </a:t>
            </a:r>
            <a:r>
              <a:rPr kumimoji="1" lang="en-US" altLang="zh-TW" sz="2000" dirty="0"/>
              <a:t>sync</a:t>
            </a:r>
            <a:r>
              <a:rPr kumimoji="1" lang="zh-TW" altLang="en-US" sz="2000" dirty="0"/>
              <a:t> </a:t>
            </a:r>
            <a:r>
              <a:rPr kumimoji="1" lang="en-US" altLang="zh-TW" sz="2000" dirty="0"/>
              <a:t>remote</a:t>
            </a:r>
            <a:r>
              <a:rPr kumimoji="1" lang="zh-TW" altLang="en-US" sz="2000" dirty="0"/>
              <a:t> </a:t>
            </a:r>
            <a:r>
              <a:rPr kumimoji="1" lang="en-US" altLang="zh-TW" sz="2000" dirty="0"/>
              <a:t>files</a:t>
            </a:r>
            <a:r>
              <a:rPr kumimoji="1" lang="zh-TW" altLang="en-US" sz="2000" dirty="0"/>
              <a:t> </a:t>
            </a:r>
            <a:r>
              <a:rPr kumimoji="1" lang="en-US" altLang="zh-TW" sz="2000" dirty="0"/>
              <a:t>and</a:t>
            </a:r>
            <a:r>
              <a:rPr kumimoji="1" lang="zh-TW" altLang="en-US" sz="2000" dirty="0"/>
              <a:t> </a:t>
            </a:r>
            <a:r>
              <a:rPr kumimoji="1" lang="en-US" altLang="zh-TW" sz="2000" dirty="0"/>
              <a:t>local</a:t>
            </a:r>
            <a:r>
              <a:rPr kumimoji="1" lang="zh-TW" altLang="en-US" sz="2000" dirty="0"/>
              <a:t> </a:t>
            </a:r>
            <a:r>
              <a:rPr kumimoji="1" lang="en-US" altLang="zh-TW" sz="2000" dirty="0"/>
              <a:t>files.</a:t>
            </a:r>
          </a:p>
          <a:p>
            <a:pPr lvl="1"/>
            <a:r>
              <a:rPr kumimoji="1" lang="en-US" altLang="zh-TW" sz="2000" dirty="0" smtClean="0"/>
              <a:t>[SSH</a:t>
            </a:r>
            <a:r>
              <a:rPr kumimoji="1" lang="zh-TW" altLang="en-US" sz="2000" dirty="0" smtClean="0"/>
              <a:t> </a:t>
            </a:r>
            <a:r>
              <a:rPr kumimoji="1" lang="en-US" altLang="zh-TW" sz="2000" dirty="0" smtClean="0"/>
              <a:t>by</a:t>
            </a:r>
            <a:r>
              <a:rPr kumimoji="1" lang="zh-TW" altLang="en-US" sz="2000" dirty="0" smtClean="0"/>
              <a:t> </a:t>
            </a:r>
            <a:r>
              <a:rPr kumimoji="1" lang="en-US" altLang="zh-TW" sz="2000" dirty="0" smtClean="0"/>
              <a:t>Terminal]</a:t>
            </a:r>
            <a:r>
              <a:rPr kumimoji="1" lang="zh-TW" altLang="en-US" sz="2000" dirty="0" smtClean="0"/>
              <a:t> </a:t>
            </a:r>
            <a:r>
              <a:rPr kumimoji="1" lang="en-US" altLang="zh-TW" sz="2000" dirty="0" smtClean="0"/>
              <a:t>Need</a:t>
            </a:r>
            <a:r>
              <a:rPr kumimoji="1" lang="zh-TW" altLang="en-US" sz="2000" dirty="0" smtClean="0"/>
              <a:t> </a:t>
            </a:r>
            <a:r>
              <a:rPr kumimoji="1" lang="en-US" altLang="zh-TW" sz="2000" dirty="0" smtClean="0"/>
              <a:t>some</a:t>
            </a:r>
            <a:r>
              <a:rPr kumimoji="1" lang="zh-TW" altLang="en-US" sz="2000" dirty="0" smtClean="0"/>
              <a:t> </a:t>
            </a:r>
            <a:r>
              <a:rPr kumimoji="1" lang="en-US" altLang="zh-TW" sz="2000" dirty="0" smtClean="0"/>
              <a:t>plugins</a:t>
            </a:r>
            <a:r>
              <a:rPr kumimoji="1" lang="zh-TW" altLang="en-US" sz="2000" dirty="0" smtClean="0"/>
              <a:t> </a:t>
            </a:r>
            <a:r>
              <a:rPr kumimoji="1" lang="en-US" altLang="zh-TW" sz="2000" dirty="0" smtClean="0"/>
              <a:t>of</a:t>
            </a:r>
            <a:r>
              <a:rPr kumimoji="1" lang="zh-TW" altLang="en-US" sz="2000" dirty="0" smtClean="0"/>
              <a:t> </a:t>
            </a:r>
            <a:r>
              <a:rPr kumimoji="1" lang="en-US" altLang="zh-TW" sz="2000" dirty="0" smtClean="0"/>
              <a:t>editor.</a:t>
            </a:r>
          </a:p>
        </p:txBody>
      </p:sp>
      <p:sp>
        <p:nvSpPr>
          <p:cNvPr id="5" name="投影片編號版面配置區 4"/>
          <p:cNvSpPr>
            <a:spLocks noGrp="1"/>
          </p:cNvSpPr>
          <p:nvPr>
            <p:ph type="sldNum" sz="quarter" idx="12"/>
          </p:nvPr>
        </p:nvSpPr>
        <p:spPr/>
        <p:txBody>
          <a:bodyPr/>
          <a:lstStyle/>
          <a:p>
            <a:fld id="{0F5F8F5C-FF46-B040-BE83-581A05881DA0}" type="slidenum">
              <a:rPr kumimoji="1" lang="zh-TW" altLang="en-US" smtClean="0"/>
              <a:t>26</a:t>
            </a:fld>
            <a:endParaRPr kumimoji="1" lang="zh-TW" altLang="en-US"/>
          </a:p>
        </p:txBody>
      </p:sp>
    </p:spTree>
    <p:extLst>
      <p:ext uri="{BB962C8B-B14F-4D97-AF65-F5344CB8AC3E}">
        <p14:creationId xmlns:p14="http://schemas.microsoft.com/office/powerpoint/2010/main" val="168471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Development</a:t>
            </a:r>
            <a:r>
              <a:rPr kumimoji="1" lang="zh-TW" altLang="en-US" dirty="0" smtClean="0"/>
              <a:t> </a:t>
            </a:r>
            <a:r>
              <a:rPr kumimoji="1" lang="en-US" altLang="zh-TW" dirty="0" smtClean="0"/>
              <a:t>Environment</a:t>
            </a:r>
            <a:endParaRPr kumimoji="1" lang="zh-TW" altLang="en-US" dirty="0"/>
          </a:p>
        </p:txBody>
      </p:sp>
      <p:sp>
        <p:nvSpPr>
          <p:cNvPr id="3" name="內容版面配置區 2"/>
          <p:cNvSpPr>
            <a:spLocks noGrp="1"/>
          </p:cNvSpPr>
          <p:nvPr>
            <p:ph idx="1"/>
          </p:nvPr>
        </p:nvSpPr>
        <p:spPr>
          <a:xfrm>
            <a:off x="457199" y="1600200"/>
            <a:ext cx="8339221" cy="4525963"/>
          </a:xfrm>
        </p:spPr>
        <p:txBody>
          <a:bodyPr>
            <a:normAutofit/>
          </a:bodyPr>
          <a:lstStyle/>
          <a:p>
            <a:endParaRPr kumimoji="1" lang="en-US" altLang="zh-TW" dirty="0"/>
          </a:p>
          <a:p>
            <a:r>
              <a:rPr kumimoji="1" lang="en-US" altLang="zh-TW" dirty="0" smtClean="0">
                <a:solidFill>
                  <a:schemeClr val="bg1">
                    <a:lumMod val="75000"/>
                  </a:schemeClr>
                </a:solidFill>
              </a:rPr>
              <a:t>Unix-like</a:t>
            </a:r>
            <a:r>
              <a:rPr kumimoji="1" lang="zh-TW" altLang="en-US" dirty="0" smtClean="0">
                <a:solidFill>
                  <a:schemeClr val="bg1">
                    <a:lumMod val="75000"/>
                  </a:schemeClr>
                </a:solidFill>
              </a:rPr>
              <a:t> </a:t>
            </a:r>
            <a:r>
              <a:rPr kumimoji="1" lang="en-US" altLang="zh-TW" dirty="0" smtClean="0">
                <a:solidFill>
                  <a:srgbClr val="BFBFBF"/>
                </a:solidFill>
              </a:rPr>
              <a:t>Workstation</a:t>
            </a:r>
            <a:endParaRPr kumimoji="1" lang="en-US" altLang="zh-TW" dirty="0" smtClean="0">
              <a:solidFill>
                <a:schemeClr val="bg1">
                  <a:lumMod val="75000"/>
                </a:schemeClr>
              </a:solidFill>
            </a:endParaRPr>
          </a:p>
          <a:p>
            <a:r>
              <a:rPr kumimoji="1" lang="en-US" altLang="zh-TW" dirty="0" err="1" smtClean="0">
                <a:solidFill>
                  <a:srgbClr val="000000"/>
                </a:solidFill>
              </a:rPr>
              <a:t>Makefile</a:t>
            </a:r>
            <a:r>
              <a:rPr kumimoji="1" lang="en-US" altLang="zh-TW" dirty="0" smtClean="0">
                <a:solidFill>
                  <a:srgbClr val="000000"/>
                </a:solidFill>
              </a:rPr>
              <a:t>:</a:t>
            </a:r>
            <a:r>
              <a:rPr kumimoji="1" lang="zh-TW" altLang="en-US" dirty="0" smtClean="0">
                <a:solidFill>
                  <a:srgbClr val="000000"/>
                </a:solidFill>
              </a:rPr>
              <a:t> </a:t>
            </a:r>
            <a:r>
              <a:rPr kumimoji="1" lang="en-US" altLang="zh-TW" dirty="0" smtClean="0">
                <a:solidFill>
                  <a:srgbClr val="000000"/>
                </a:solidFill>
              </a:rPr>
              <a:t>Compile</a:t>
            </a:r>
            <a:r>
              <a:rPr kumimoji="1" lang="zh-TW" altLang="en-US" dirty="0" smtClean="0">
                <a:solidFill>
                  <a:srgbClr val="000000"/>
                </a:solidFill>
              </a:rPr>
              <a:t> </a:t>
            </a:r>
            <a:r>
              <a:rPr kumimoji="1" lang="en-US" altLang="zh-TW" dirty="0" smtClean="0">
                <a:solidFill>
                  <a:srgbClr val="000000"/>
                </a:solidFill>
              </a:rPr>
              <a:t>&amp;</a:t>
            </a:r>
            <a:r>
              <a:rPr kumimoji="1" lang="zh-TW" altLang="en-US" dirty="0" smtClean="0">
                <a:solidFill>
                  <a:srgbClr val="000000"/>
                </a:solidFill>
              </a:rPr>
              <a:t> </a:t>
            </a:r>
            <a:r>
              <a:rPr kumimoji="1" lang="en-US" altLang="zh-TW" dirty="0" smtClean="0">
                <a:solidFill>
                  <a:srgbClr val="000000"/>
                </a:solidFill>
              </a:rPr>
              <a:t>Link</a:t>
            </a:r>
            <a:r>
              <a:rPr kumimoji="1" lang="zh-TW" altLang="en-US" dirty="0" smtClean="0">
                <a:solidFill>
                  <a:srgbClr val="000000"/>
                </a:solidFill>
              </a:rPr>
              <a:t> </a:t>
            </a:r>
            <a:r>
              <a:rPr kumimoji="1" lang="en-US" altLang="zh-TW" dirty="0" smtClean="0">
                <a:solidFill>
                  <a:srgbClr val="000000"/>
                </a:solidFill>
              </a:rPr>
              <a:t>your</a:t>
            </a:r>
            <a:r>
              <a:rPr kumimoji="1" lang="zh-TW" altLang="en-US" dirty="0" smtClean="0">
                <a:solidFill>
                  <a:srgbClr val="000000"/>
                </a:solidFill>
              </a:rPr>
              <a:t> </a:t>
            </a:r>
            <a:r>
              <a:rPr kumimoji="1" lang="en-US" altLang="zh-TW" dirty="0" smtClean="0">
                <a:solidFill>
                  <a:srgbClr val="000000"/>
                </a:solidFill>
              </a:rPr>
              <a:t>program</a:t>
            </a:r>
          </a:p>
          <a:p>
            <a:r>
              <a:rPr kumimoji="1" lang="en-US" altLang="zh-TW" dirty="0" smtClean="0">
                <a:solidFill>
                  <a:srgbClr val="BFBFBF"/>
                </a:solidFill>
              </a:rPr>
              <a:t>Other</a:t>
            </a:r>
            <a:r>
              <a:rPr kumimoji="1" lang="zh-TW" altLang="en-US" dirty="0" smtClean="0">
                <a:solidFill>
                  <a:srgbClr val="BFBFBF"/>
                </a:solidFill>
              </a:rPr>
              <a:t> </a:t>
            </a:r>
            <a:r>
              <a:rPr kumimoji="1" lang="en-US" altLang="zh-TW" dirty="0" smtClean="0">
                <a:solidFill>
                  <a:srgbClr val="BFBFBF"/>
                </a:solidFill>
              </a:rPr>
              <a:t>Development</a:t>
            </a:r>
            <a:r>
              <a:rPr kumimoji="1" lang="zh-TW" altLang="en-US" dirty="0" smtClean="0">
                <a:solidFill>
                  <a:srgbClr val="BFBFBF"/>
                </a:solidFill>
              </a:rPr>
              <a:t> </a:t>
            </a:r>
            <a:r>
              <a:rPr kumimoji="1" lang="en-US" altLang="zh-TW" dirty="0">
                <a:solidFill>
                  <a:srgbClr val="BFBFBF"/>
                </a:solidFill>
              </a:rPr>
              <a:t>Tools</a:t>
            </a:r>
          </a:p>
          <a:p>
            <a:r>
              <a:rPr kumimoji="1" lang="en-US" altLang="zh-TW" dirty="0" smtClean="0">
                <a:solidFill>
                  <a:srgbClr val="BFBFBF"/>
                </a:solidFill>
              </a:rPr>
              <a:t>GDB</a:t>
            </a:r>
            <a:r>
              <a:rPr kumimoji="1" lang="zh-TW" altLang="en-US" dirty="0" smtClean="0">
                <a:solidFill>
                  <a:srgbClr val="BFBFBF"/>
                </a:solidFill>
              </a:rPr>
              <a:t> </a:t>
            </a:r>
            <a:r>
              <a:rPr kumimoji="1" lang="en-US" altLang="zh-TW" dirty="0" smtClean="0">
                <a:solidFill>
                  <a:srgbClr val="BFBFBF"/>
                </a:solidFill>
              </a:rPr>
              <a:t>Debugger:</a:t>
            </a:r>
            <a:r>
              <a:rPr kumimoji="1" lang="zh-TW" altLang="en-US" dirty="0" smtClean="0">
                <a:solidFill>
                  <a:srgbClr val="BFBFBF"/>
                </a:solidFill>
              </a:rPr>
              <a:t> </a:t>
            </a:r>
            <a:r>
              <a:rPr kumimoji="1" lang="en-US" altLang="zh-TW" dirty="0" smtClean="0">
                <a:solidFill>
                  <a:srgbClr val="BFBFBF"/>
                </a:solidFill>
              </a:rPr>
              <a:t>Debug</a:t>
            </a:r>
            <a:r>
              <a:rPr kumimoji="1" lang="zh-TW" altLang="en-US" dirty="0" smtClean="0">
                <a:solidFill>
                  <a:srgbClr val="BFBFBF"/>
                </a:solidFill>
              </a:rPr>
              <a:t> </a:t>
            </a:r>
            <a:r>
              <a:rPr kumimoji="1" lang="en-US" altLang="zh-TW" dirty="0" smtClean="0">
                <a:solidFill>
                  <a:srgbClr val="BFBFBF"/>
                </a:solidFill>
              </a:rPr>
              <a:t>your</a:t>
            </a:r>
            <a:r>
              <a:rPr kumimoji="1" lang="zh-TW" altLang="en-US" dirty="0" smtClean="0">
                <a:solidFill>
                  <a:srgbClr val="BFBFBF"/>
                </a:solidFill>
              </a:rPr>
              <a:t> </a:t>
            </a:r>
            <a:r>
              <a:rPr kumimoji="1" lang="en-US" altLang="zh-TW" dirty="0" smtClean="0">
                <a:solidFill>
                  <a:srgbClr val="BFBFBF"/>
                </a:solidFill>
              </a:rPr>
              <a:t>program.</a:t>
            </a:r>
          </a:p>
          <a:p>
            <a:r>
              <a:rPr kumimoji="1" lang="en-US" altLang="zh-TW" dirty="0" err="1" smtClean="0">
                <a:solidFill>
                  <a:srgbClr val="BFBFBF"/>
                </a:solidFill>
              </a:rPr>
              <a:t>Git</a:t>
            </a:r>
            <a:r>
              <a:rPr kumimoji="1" lang="zh-TW" altLang="en-US" dirty="0" smtClean="0">
                <a:solidFill>
                  <a:srgbClr val="BFBFBF"/>
                </a:solidFill>
              </a:rPr>
              <a:t> </a:t>
            </a:r>
            <a:r>
              <a:rPr kumimoji="1" lang="en-US" altLang="zh-TW" dirty="0" smtClean="0">
                <a:solidFill>
                  <a:srgbClr val="BFBFBF"/>
                </a:solidFill>
              </a:rPr>
              <a:t>&amp;</a:t>
            </a:r>
            <a:r>
              <a:rPr kumimoji="1" lang="zh-TW" altLang="en-US" dirty="0" smtClean="0">
                <a:solidFill>
                  <a:srgbClr val="BFBFBF"/>
                </a:solidFill>
              </a:rPr>
              <a:t> </a:t>
            </a:r>
            <a:r>
              <a:rPr kumimoji="1" lang="en-US" altLang="zh-TW" dirty="0" err="1" smtClean="0">
                <a:solidFill>
                  <a:srgbClr val="BFBFBF"/>
                </a:solidFill>
              </a:rPr>
              <a:t>GitHub</a:t>
            </a:r>
            <a:r>
              <a:rPr kumimoji="1" lang="en-US" altLang="zh-TW" dirty="0" smtClean="0">
                <a:solidFill>
                  <a:srgbClr val="BFBFBF"/>
                </a:solidFill>
              </a:rPr>
              <a:t>:</a:t>
            </a:r>
            <a:r>
              <a:rPr kumimoji="1" lang="zh-TW" altLang="en-US" dirty="0" smtClean="0">
                <a:solidFill>
                  <a:srgbClr val="BFBFBF"/>
                </a:solidFill>
              </a:rPr>
              <a:t> </a:t>
            </a:r>
            <a:r>
              <a:rPr kumimoji="1" lang="en-US" altLang="zh-TW" dirty="0" smtClean="0">
                <a:solidFill>
                  <a:srgbClr val="BFBFBF"/>
                </a:solidFill>
              </a:rPr>
              <a:t>Revision</a:t>
            </a:r>
            <a:r>
              <a:rPr kumimoji="1" lang="zh-TW" altLang="en-US" dirty="0" smtClean="0">
                <a:solidFill>
                  <a:srgbClr val="BFBFBF"/>
                </a:solidFill>
              </a:rPr>
              <a:t> </a:t>
            </a:r>
            <a:r>
              <a:rPr kumimoji="1" lang="en-US" altLang="zh-TW" dirty="0" smtClean="0">
                <a:solidFill>
                  <a:srgbClr val="BFBFBF"/>
                </a:solidFill>
              </a:rPr>
              <a:t>Control</a:t>
            </a:r>
            <a:r>
              <a:rPr kumimoji="1" lang="zh-TW" altLang="en-US" dirty="0" smtClean="0">
                <a:solidFill>
                  <a:srgbClr val="BFBFBF"/>
                </a:solidFill>
              </a:rPr>
              <a:t> </a:t>
            </a:r>
            <a:r>
              <a:rPr kumimoji="1" lang="en-US" altLang="zh-TW" dirty="0" smtClean="0">
                <a:solidFill>
                  <a:srgbClr val="BFBFBF"/>
                </a:solidFill>
              </a:rPr>
              <a:t>&amp;</a:t>
            </a:r>
            <a:r>
              <a:rPr kumimoji="1" lang="zh-TW" altLang="en-US" dirty="0" smtClean="0">
                <a:solidFill>
                  <a:srgbClr val="BFBFBF"/>
                </a:solidFill>
              </a:rPr>
              <a:t> </a:t>
            </a:r>
            <a:r>
              <a:rPr kumimoji="1" lang="en-US" altLang="zh-TW" dirty="0" smtClean="0">
                <a:solidFill>
                  <a:srgbClr val="BFBFBF"/>
                </a:solidFill>
              </a:rPr>
              <a:t>Collaboration.</a:t>
            </a:r>
            <a:endParaRPr kumimoji="1" lang="en-US" altLang="zh-TW" dirty="0">
              <a:solidFill>
                <a:srgbClr val="BFBFBF"/>
              </a:solidFill>
            </a:endParaRPr>
          </a:p>
          <a:p>
            <a:endParaRPr kumimoji="1" lang="en-US" altLang="zh-TW" dirty="0"/>
          </a:p>
          <a:p>
            <a:endParaRPr kumimoji="1" lang="en-US" altLang="zh-TW" dirty="0" smtClean="0"/>
          </a:p>
          <a:p>
            <a:endParaRPr kumimoji="1" lang="zh-TW" altLang="en-US" dirty="0"/>
          </a:p>
        </p:txBody>
      </p:sp>
      <p:sp>
        <p:nvSpPr>
          <p:cNvPr id="5" name="投影片編號版面配置區 4"/>
          <p:cNvSpPr>
            <a:spLocks noGrp="1"/>
          </p:cNvSpPr>
          <p:nvPr>
            <p:ph type="sldNum" sz="quarter" idx="12"/>
          </p:nvPr>
        </p:nvSpPr>
        <p:spPr/>
        <p:txBody>
          <a:bodyPr/>
          <a:lstStyle/>
          <a:p>
            <a:fld id="{0F5F8F5C-FF46-B040-BE83-581A05881DA0}" type="slidenum">
              <a:rPr kumimoji="1" lang="zh-TW" altLang="en-US" smtClean="0"/>
              <a:t>27</a:t>
            </a:fld>
            <a:endParaRPr kumimoji="1" lang="zh-TW" altLang="en-US"/>
          </a:p>
        </p:txBody>
      </p:sp>
    </p:spTree>
    <p:extLst>
      <p:ext uri="{BB962C8B-B14F-4D97-AF65-F5344CB8AC3E}">
        <p14:creationId xmlns:p14="http://schemas.microsoft.com/office/powerpoint/2010/main" val="24708383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4697" y="624110"/>
            <a:ext cx="6999703" cy="1280890"/>
          </a:xfrm>
        </p:spPr>
        <p:txBody>
          <a:bodyPr>
            <a:normAutofit/>
          </a:bodyPr>
          <a:lstStyle/>
          <a:p>
            <a:r>
              <a:rPr kumimoji="1" lang="en-US" altLang="zh-TW" dirty="0" smtClean="0"/>
              <a:t>GCC:</a:t>
            </a:r>
            <a:r>
              <a:rPr kumimoji="1" lang="zh-TW" altLang="en-US" dirty="0" smtClean="0"/>
              <a:t> </a:t>
            </a:r>
            <a:r>
              <a:rPr kumimoji="1" lang="en-US" altLang="zh-TW" dirty="0" smtClean="0"/>
              <a:t>Compile</a:t>
            </a:r>
            <a:r>
              <a:rPr kumimoji="1" lang="zh-TW" altLang="en-US" dirty="0" smtClean="0"/>
              <a:t> </a:t>
            </a:r>
            <a:r>
              <a:rPr kumimoji="1" lang="en-US" altLang="zh-TW" dirty="0" smtClean="0"/>
              <a:t>your</a:t>
            </a:r>
            <a:r>
              <a:rPr kumimoji="1" lang="zh-TW" altLang="en-US" dirty="0" smtClean="0"/>
              <a:t> </a:t>
            </a:r>
            <a:r>
              <a:rPr kumimoji="1" lang="en-US" altLang="zh-TW" dirty="0" smtClean="0"/>
              <a:t>program</a:t>
            </a:r>
            <a:endParaRPr kumimoji="1" lang="zh-TW" altLang="en-US" dirty="0"/>
          </a:p>
        </p:txBody>
      </p:sp>
      <p:sp>
        <p:nvSpPr>
          <p:cNvPr id="6" name="內容版面配置區 2"/>
          <p:cNvSpPr>
            <a:spLocks noGrp="1"/>
          </p:cNvSpPr>
          <p:nvPr>
            <p:ph idx="1"/>
          </p:nvPr>
        </p:nvSpPr>
        <p:spPr>
          <a:xfrm>
            <a:off x="2794007" y="1840830"/>
            <a:ext cx="6349993" cy="4509171"/>
          </a:xfrm>
        </p:spPr>
        <p:txBody>
          <a:bodyPr>
            <a:noAutofit/>
          </a:bodyPr>
          <a:lstStyle/>
          <a:p>
            <a:r>
              <a:rPr kumimoji="1" lang="en-US" altLang="zh-TW" sz="2400" dirty="0" err="1" smtClean="0"/>
              <a:t>gcc</a:t>
            </a:r>
            <a:r>
              <a:rPr kumimoji="1" lang="en-US" altLang="zh-TW" sz="2400" dirty="0" smtClean="0"/>
              <a:t>/g++</a:t>
            </a:r>
            <a:r>
              <a:rPr kumimoji="1" lang="zh-TW" altLang="en-US" sz="2400" dirty="0" smtClean="0"/>
              <a:t> </a:t>
            </a:r>
            <a:r>
              <a:rPr kumimoji="1" lang="en-US" altLang="zh-TW" sz="2400" dirty="0" smtClean="0"/>
              <a:t>Compiler.</a:t>
            </a:r>
          </a:p>
          <a:p>
            <a:pPr lvl="1"/>
            <a:r>
              <a:rPr lang="en-US" altLang="zh-TW" sz="2400" dirty="0" err="1" smtClean="0">
                <a:solidFill>
                  <a:srgbClr val="FF0000"/>
                </a:solidFill>
                <a:latin typeface="Consolas" panose="020B0609020204030204" pitchFamily="49" charset="0"/>
                <a:cs typeface="Consolas" panose="020B0609020204030204" pitchFamily="49" charset="0"/>
              </a:rPr>
              <a:t>gcc</a:t>
            </a:r>
            <a:r>
              <a:rPr lang="zh-TW" altLang="en-US" sz="2400" dirty="0" smtClean="0">
                <a:solidFill>
                  <a:srgbClr val="FF0000"/>
                </a:solidFill>
                <a:latin typeface="Consolas" panose="020B0609020204030204" pitchFamily="49" charset="0"/>
                <a:cs typeface="Consolas" panose="020B0609020204030204" pitchFamily="49" charset="0"/>
              </a:rPr>
              <a:t> </a:t>
            </a:r>
            <a:r>
              <a:rPr lang="en-US" altLang="zh-TW" sz="2400" dirty="0" err="1">
                <a:latin typeface="Consolas" panose="020B0609020204030204" pitchFamily="49" charset="0"/>
                <a:cs typeface="Consolas" panose="020B0609020204030204" pitchFamily="49" charset="0"/>
              </a:rPr>
              <a:t>hello.c</a:t>
            </a:r>
            <a:endParaRPr lang="en-US" altLang="zh-TW" sz="2400" dirty="0">
              <a:latin typeface="Consolas" panose="020B0609020204030204" pitchFamily="49" charset="0"/>
              <a:cs typeface="Consolas" panose="020B0609020204030204" pitchFamily="49" charset="0"/>
            </a:endParaRPr>
          </a:p>
          <a:p>
            <a:pPr lvl="1"/>
            <a:endParaRPr kumimoji="1" lang="en-US" altLang="zh-TW" sz="2400" dirty="0">
              <a:latin typeface="Consolas" panose="020B0609020204030204" pitchFamily="49" charset="0"/>
              <a:cs typeface="Consolas" panose="020B0609020204030204" pitchFamily="49" charset="0"/>
            </a:endParaRPr>
          </a:p>
          <a:p>
            <a:pPr lvl="1"/>
            <a:r>
              <a:rPr kumimoji="1" lang="en-US" altLang="zh-TW" sz="2400" dirty="0" err="1">
                <a:solidFill>
                  <a:srgbClr val="FF0000"/>
                </a:solidFill>
                <a:latin typeface="Consolas" panose="020B0609020204030204" pitchFamily="49" charset="0"/>
                <a:cs typeface="Consolas" panose="020B0609020204030204" pitchFamily="49" charset="0"/>
              </a:rPr>
              <a:t>gcc</a:t>
            </a:r>
            <a:r>
              <a:rPr kumimoji="1" lang="en-US" altLang="zh-TW" sz="2400" dirty="0">
                <a:solidFill>
                  <a:srgbClr val="FF0000"/>
                </a:solidFill>
                <a:latin typeface="Consolas" panose="020B0609020204030204" pitchFamily="49" charset="0"/>
                <a:cs typeface="Consolas" panose="020B0609020204030204" pitchFamily="49" charset="0"/>
              </a:rPr>
              <a:t> </a:t>
            </a:r>
            <a:r>
              <a:rPr kumimoji="1" lang="en-US" altLang="zh-TW" sz="2400" dirty="0">
                <a:solidFill>
                  <a:srgbClr val="000090"/>
                </a:solidFill>
                <a:latin typeface="Consolas" panose="020B0609020204030204" pitchFamily="49" charset="0"/>
                <a:cs typeface="Consolas" panose="020B0609020204030204" pitchFamily="49" charset="0"/>
              </a:rPr>
              <a:t>-o hello</a:t>
            </a:r>
            <a:r>
              <a:rPr kumimoji="1" lang="zh-TW" altLang="en-US" sz="2400" dirty="0">
                <a:solidFill>
                  <a:srgbClr val="000090"/>
                </a:solidFill>
                <a:latin typeface="Consolas" panose="020B0609020204030204" pitchFamily="49" charset="0"/>
                <a:cs typeface="Consolas" panose="020B0609020204030204" pitchFamily="49" charset="0"/>
              </a:rPr>
              <a:t> </a:t>
            </a:r>
            <a:r>
              <a:rPr kumimoji="1" lang="en-US" altLang="zh-TW" sz="2400" dirty="0" err="1">
                <a:latin typeface="Consolas" panose="020B0609020204030204" pitchFamily="49" charset="0"/>
                <a:cs typeface="Consolas" panose="020B0609020204030204" pitchFamily="49" charset="0"/>
              </a:rPr>
              <a:t>hello.c</a:t>
            </a:r>
            <a:endParaRPr kumimoji="1" lang="en-US" altLang="zh-TW" sz="2400" dirty="0">
              <a:latin typeface="Consolas" panose="020B0609020204030204" pitchFamily="49" charset="0"/>
              <a:cs typeface="Consolas" panose="020B0609020204030204" pitchFamily="49" charset="0"/>
            </a:endParaRPr>
          </a:p>
          <a:p>
            <a:pPr lvl="1"/>
            <a:r>
              <a:rPr kumimoji="1" lang="en-US" altLang="zh-TW" sz="2400" dirty="0">
                <a:latin typeface="Consolas" panose="020B0609020204030204" pitchFamily="49" charset="0"/>
                <a:cs typeface="Consolas" panose="020B0609020204030204" pitchFamily="49" charset="0"/>
              </a:rPr>
              <a:t>[-o</a:t>
            </a:r>
            <a:r>
              <a:rPr kumimoji="1" lang="en-US" altLang="zh-TW" sz="2400" dirty="0" smtClean="0">
                <a:latin typeface="Consolas" panose="020B0609020204030204" pitchFamily="49" charset="0"/>
                <a:cs typeface="Consolas" panose="020B0609020204030204" pitchFamily="49" charset="0"/>
              </a:rPr>
              <a:t>]:Name</a:t>
            </a:r>
            <a:r>
              <a:rPr kumimoji="1" lang="zh-TW" altLang="en-US" sz="2400" dirty="0" smtClean="0">
                <a:latin typeface="Consolas" panose="020B0609020204030204" pitchFamily="49" charset="0"/>
                <a:cs typeface="Consolas" panose="020B0609020204030204" pitchFamily="49" charset="0"/>
              </a:rPr>
              <a:t> </a:t>
            </a:r>
            <a:r>
              <a:rPr kumimoji="1" lang="en-US" altLang="zh-TW" sz="2400" dirty="0" smtClean="0">
                <a:latin typeface="Consolas" panose="020B0609020204030204" pitchFamily="49" charset="0"/>
                <a:cs typeface="Consolas" panose="020B0609020204030204" pitchFamily="49" charset="0"/>
              </a:rPr>
              <a:t>of the</a:t>
            </a:r>
            <a:r>
              <a:rPr kumimoji="1" lang="zh-TW" altLang="en-US" sz="2400" dirty="0" smtClean="0">
                <a:latin typeface="Consolas" panose="020B0609020204030204" pitchFamily="49" charset="0"/>
                <a:cs typeface="Consolas" panose="020B0609020204030204" pitchFamily="49" charset="0"/>
              </a:rPr>
              <a:t> </a:t>
            </a:r>
            <a:r>
              <a:rPr kumimoji="1" lang="en-US" altLang="zh-TW" sz="2400" dirty="0" smtClean="0">
                <a:latin typeface="Consolas" panose="020B0609020204030204" pitchFamily="49" charset="0"/>
                <a:cs typeface="Consolas" panose="020B0609020204030204" pitchFamily="49" charset="0"/>
              </a:rPr>
              <a:t>executable</a:t>
            </a:r>
            <a:endParaRPr kumimoji="1" lang="en-US" altLang="zh-TW" sz="2400" dirty="0">
              <a:latin typeface="Consolas" panose="020B0609020204030204" pitchFamily="49" charset="0"/>
              <a:cs typeface="Consolas" panose="020B0609020204030204" pitchFamily="49" charset="0"/>
            </a:endParaRPr>
          </a:p>
          <a:p>
            <a:pPr lvl="1"/>
            <a:endParaRPr kumimoji="1" lang="en-US" altLang="zh-TW" sz="2400" dirty="0">
              <a:latin typeface="Consolas" panose="020B0609020204030204" pitchFamily="49" charset="0"/>
              <a:cs typeface="Consolas" panose="020B0609020204030204" pitchFamily="49" charset="0"/>
            </a:endParaRPr>
          </a:p>
          <a:p>
            <a:pPr lvl="1"/>
            <a:r>
              <a:rPr kumimoji="1" lang="en-US" altLang="zh-TW" sz="2400" dirty="0" err="1">
                <a:solidFill>
                  <a:srgbClr val="FF0000"/>
                </a:solidFill>
                <a:latin typeface="Consolas" panose="020B0609020204030204" pitchFamily="49" charset="0"/>
                <a:cs typeface="Consolas" panose="020B0609020204030204" pitchFamily="49" charset="0"/>
              </a:rPr>
              <a:t>gcc</a:t>
            </a:r>
            <a:r>
              <a:rPr kumimoji="1" lang="zh-TW" altLang="zh-TW" sz="2400" dirty="0">
                <a:solidFill>
                  <a:srgbClr val="FF0000"/>
                </a:solidFill>
                <a:latin typeface="Consolas" panose="020B0609020204030204" pitchFamily="49" charset="0"/>
                <a:cs typeface="Consolas" panose="020B0609020204030204" pitchFamily="49" charset="0"/>
              </a:rPr>
              <a:t> </a:t>
            </a:r>
            <a:r>
              <a:rPr kumimoji="1" lang="en-US" altLang="zh-TW" sz="2400" dirty="0">
                <a:solidFill>
                  <a:srgbClr val="000090"/>
                </a:solidFill>
                <a:latin typeface="Consolas" panose="020B0609020204030204" pitchFamily="49" charset="0"/>
                <a:cs typeface="Consolas" panose="020B0609020204030204" pitchFamily="49" charset="0"/>
              </a:rPr>
              <a:t>–c</a:t>
            </a:r>
            <a:r>
              <a:rPr kumimoji="1" lang="zh-TW" altLang="en-US" sz="2400" dirty="0">
                <a:latin typeface="Consolas" panose="020B0609020204030204" pitchFamily="49" charset="0"/>
                <a:cs typeface="Consolas" panose="020B0609020204030204" pitchFamily="49" charset="0"/>
              </a:rPr>
              <a:t> </a:t>
            </a:r>
            <a:r>
              <a:rPr kumimoji="1" lang="en-US" altLang="zh-TW" sz="2400" dirty="0" err="1">
                <a:latin typeface="Consolas" panose="020B0609020204030204" pitchFamily="49" charset="0"/>
                <a:cs typeface="Consolas" panose="020B0609020204030204" pitchFamily="49" charset="0"/>
              </a:rPr>
              <a:t>hello.c</a:t>
            </a:r>
            <a:endParaRPr kumimoji="1" lang="en-US" altLang="zh-TW" sz="2400" dirty="0">
              <a:latin typeface="Consolas" panose="020B0609020204030204" pitchFamily="49" charset="0"/>
              <a:cs typeface="Consolas" panose="020B0609020204030204" pitchFamily="49" charset="0"/>
            </a:endParaRPr>
          </a:p>
          <a:p>
            <a:pPr lvl="1"/>
            <a:r>
              <a:rPr kumimoji="1" lang="en-US" altLang="zh-TW" sz="2400" dirty="0">
                <a:latin typeface="Consolas" panose="020B0609020204030204" pitchFamily="49" charset="0"/>
                <a:cs typeface="Consolas" panose="020B0609020204030204" pitchFamily="49" charset="0"/>
              </a:rPr>
              <a:t>[-c]:</a:t>
            </a:r>
            <a:r>
              <a:rPr kumimoji="1" lang="zh-TW" altLang="en-US" sz="2400" dirty="0">
                <a:latin typeface="Consolas" panose="020B0609020204030204" pitchFamily="49" charset="0"/>
                <a:cs typeface="Consolas" panose="020B0609020204030204" pitchFamily="49" charset="0"/>
              </a:rPr>
              <a:t> </a:t>
            </a:r>
            <a:r>
              <a:rPr kumimoji="1" lang="en-US" altLang="zh-TW" sz="2400" dirty="0">
                <a:latin typeface="Consolas" panose="020B0609020204030204" pitchFamily="49" charset="0"/>
                <a:cs typeface="Consolas" panose="020B0609020204030204" pitchFamily="49" charset="0"/>
              </a:rPr>
              <a:t>Make</a:t>
            </a:r>
            <a:r>
              <a:rPr kumimoji="1" lang="zh-TW" altLang="en-US" sz="2400" dirty="0">
                <a:latin typeface="Consolas" panose="020B0609020204030204" pitchFamily="49" charset="0"/>
                <a:cs typeface="Consolas" panose="020B0609020204030204" pitchFamily="49" charset="0"/>
              </a:rPr>
              <a:t> </a:t>
            </a:r>
            <a:r>
              <a:rPr kumimoji="1" lang="en-US" altLang="zh-TW" sz="2400" dirty="0">
                <a:latin typeface="Consolas" panose="020B0609020204030204" pitchFamily="49" charset="0"/>
                <a:cs typeface="Consolas" panose="020B0609020204030204" pitchFamily="49" charset="0"/>
              </a:rPr>
              <a:t>object</a:t>
            </a:r>
            <a:r>
              <a:rPr kumimoji="1" lang="zh-TW" altLang="en-US" sz="2400" dirty="0">
                <a:latin typeface="Consolas" panose="020B0609020204030204" pitchFamily="49" charset="0"/>
                <a:cs typeface="Consolas" panose="020B0609020204030204" pitchFamily="49" charset="0"/>
              </a:rPr>
              <a:t> </a:t>
            </a:r>
            <a:r>
              <a:rPr kumimoji="1" lang="en-US" altLang="zh-TW" sz="2400" dirty="0">
                <a:latin typeface="Consolas" panose="020B0609020204030204" pitchFamily="49" charset="0"/>
                <a:cs typeface="Consolas" panose="020B0609020204030204" pitchFamily="49" charset="0"/>
              </a:rPr>
              <a:t>file</a:t>
            </a:r>
            <a:r>
              <a:rPr kumimoji="1" lang="en-US" altLang="zh-TW" sz="2400" dirty="0" smtClean="0">
                <a:latin typeface="Consolas" panose="020B0609020204030204" pitchFamily="49" charset="0"/>
                <a:cs typeface="Consolas" panose="020B0609020204030204" pitchFamily="49" charset="0"/>
              </a:rPr>
              <a:t>.</a:t>
            </a:r>
            <a:endParaRPr kumimoji="1" lang="en-US" altLang="zh-TW" sz="2400" dirty="0">
              <a:latin typeface="Consolas" panose="020B0609020204030204" pitchFamily="49" charset="0"/>
              <a:cs typeface="Consolas" panose="020B0609020204030204" pitchFamily="49" charset="0"/>
            </a:endParaRPr>
          </a:p>
          <a:p>
            <a:endParaRPr kumimoji="1" lang="zh-TW" altLang="en-US" dirty="0">
              <a:latin typeface="Consolas" panose="020B0609020204030204" pitchFamily="49" charset="0"/>
              <a:cs typeface="Consolas" panose="020B0609020204030204" pitchFamily="49" charset="0"/>
            </a:endParaRPr>
          </a:p>
        </p:txBody>
      </p:sp>
      <p:sp>
        <p:nvSpPr>
          <p:cNvPr id="4" name="投影片編號版面配置區 3"/>
          <p:cNvSpPr>
            <a:spLocks noGrp="1"/>
          </p:cNvSpPr>
          <p:nvPr>
            <p:ph type="sldNum" sz="quarter" idx="12"/>
          </p:nvPr>
        </p:nvSpPr>
        <p:spPr/>
        <p:txBody>
          <a:bodyPr/>
          <a:lstStyle/>
          <a:p>
            <a:fld id="{0F5F8F5C-FF46-B040-BE83-581A05881DA0}" type="slidenum">
              <a:rPr kumimoji="1" lang="zh-TW" altLang="en-US" smtClean="0"/>
              <a:t>28</a:t>
            </a:fld>
            <a:endParaRPr kumimoji="1" lang="zh-TW" altLang="en-US"/>
          </a:p>
        </p:txBody>
      </p:sp>
      <p:sp>
        <p:nvSpPr>
          <p:cNvPr id="5" name="Rectangle 1"/>
          <p:cNvSpPr>
            <a:spLocks noChangeArrowheads="1"/>
          </p:cNvSpPr>
          <p:nvPr/>
        </p:nvSpPr>
        <p:spPr bwMode="auto">
          <a:xfrm>
            <a:off x="457200" y="2413137"/>
            <a:ext cx="2220933" cy="1631216"/>
          </a:xfrm>
          <a:prstGeom prst="rect">
            <a:avLst/>
          </a:prstGeom>
          <a:ln>
            <a:solidFill>
              <a:schemeClr val="bg1">
                <a:lumMod val="8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i="0" u="none" strike="noStrike" cap="none" normalizeH="0" baseline="0" dirty="0" smtClean="0">
                <a:ln>
                  <a:noFill/>
                </a:ln>
                <a:effectLst/>
                <a:cs typeface="Consolas" panose="020B0609020204030204" pitchFamily="49" charset="0"/>
              </a:rPr>
              <a:t>#include </a:t>
            </a:r>
            <a:r>
              <a:rPr lang="zh-TW" altLang="zh-TW" sz="2000" dirty="0">
                <a:cs typeface="Consolas" panose="020B0609020204030204" pitchFamily="49" charset="0"/>
              </a:rPr>
              <a:t>&lt;</a:t>
            </a:r>
            <a:r>
              <a:rPr kumimoji="0" lang="en-US" sz="2000" i="0" u="none" strike="noStrike" cap="none" normalizeH="0" baseline="0" dirty="0" err="1" smtClean="0">
                <a:ln>
                  <a:noFill/>
                </a:ln>
                <a:effectLst/>
                <a:cs typeface="Consolas" panose="020B0609020204030204" pitchFamily="49" charset="0"/>
              </a:rPr>
              <a:t>stdio.h</a:t>
            </a:r>
            <a:r>
              <a:rPr lang="zh-TW" altLang="zh-TW" sz="2000" dirty="0">
                <a:cs typeface="Consolas" panose="020B0609020204030204" pitchFamily="49" charset="0"/>
              </a:rPr>
              <a:t>&gt;</a:t>
            </a:r>
            <a:endParaRPr lang="en-US" sz="2000" dirty="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i="0" u="none" strike="noStrike" cap="none" normalizeH="0" baseline="0" dirty="0" err="1" smtClean="0">
                <a:ln>
                  <a:noFill/>
                </a:ln>
                <a:effectLst/>
                <a:cs typeface="Consolas" panose="020B0609020204030204" pitchFamily="49" charset="0"/>
              </a:rPr>
              <a:t>int</a:t>
            </a:r>
            <a:r>
              <a:rPr kumimoji="0" lang="en-US" sz="2000" i="0" u="none" strike="noStrike" cap="none" normalizeH="0" baseline="0" dirty="0" smtClean="0">
                <a:ln>
                  <a:noFill/>
                </a:ln>
                <a:effectLst/>
                <a:cs typeface="Consolas" panose="020B0609020204030204" pitchFamily="49" charset="0"/>
              </a:rPr>
              <a:t> main(void) { </a:t>
            </a:r>
            <a:endParaRPr lang="en-US" sz="2000" dirty="0" smtClean="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zh-TW" altLang="en-US" sz="2000" dirty="0" smtClean="0">
                <a:cs typeface="Consolas" panose="020B0609020204030204" pitchFamily="49" charset="0"/>
              </a:rPr>
              <a:t>    </a:t>
            </a:r>
            <a:r>
              <a:rPr lang="en-US" altLang="zh-TW" sz="2000" dirty="0" err="1" smtClean="0">
                <a:cs typeface="Consolas" panose="020B0609020204030204" pitchFamily="49" charset="0"/>
              </a:rPr>
              <a:t>printf</a:t>
            </a:r>
            <a:r>
              <a:rPr kumimoji="0" lang="en-US" altLang="zh-TW" sz="2000" i="0" u="none" strike="noStrike" cap="none" normalizeH="0" baseline="0" dirty="0" smtClean="0">
                <a:ln>
                  <a:noFill/>
                </a:ln>
                <a:effectLst/>
                <a:cs typeface="Consolas" panose="020B0609020204030204" pitchFamily="49" charset="0"/>
              </a:rPr>
              <a:t>(“Hello.”);</a:t>
            </a:r>
          </a:p>
          <a:p>
            <a:pPr marL="0" marR="0" lvl="0" indent="0" algn="l" defTabSz="914400" rtl="0" eaLnBrk="0" fontAlgn="base" latinLnBrk="0" hangingPunct="0">
              <a:lnSpc>
                <a:spcPct val="100000"/>
              </a:lnSpc>
              <a:spcBef>
                <a:spcPct val="0"/>
              </a:spcBef>
              <a:spcAft>
                <a:spcPct val="0"/>
              </a:spcAft>
              <a:buClrTx/>
              <a:buSzTx/>
              <a:buFontTx/>
              <a:buNone/>
              <a:tabLst/>
            </a:pPr>
            <a:r>
              <a:rPr lang="zh-TW" altLang="zh-TW" sz="2000" dirty="0">
                <a:cs typeface="Consolas" panose="020B0609020204030204" pitchFamily="49" charset="0"/>
              </a:rPr>
              <a:t> </a:t>
            </a:r>
            <a:r>
              <a:rPr lang="zh-TW" altLang="en-US" sz="2000" dirty="0" smtClean="0">
                <a:cs typeface="Consolas" panose="020B0609020204030204" pitchFamily="49" charset="0"/>
              </a:rPr>
              <a:t>   </a:t>
            </a:r>
            <a:r>
              <a:rPr kumimoji="0" lang="en-US" sz="2000" i="0" u="none" strike="noStrike" cap="none" normalizeH="0" baseline="0" dirty="0" smtClean="0">
                <a:ln>
                  <a:noFill/>
                </a:ln>
                <a:effectLst/>
                <a:cs typeface="Consolas" panose="020B0609020204030204" pitchFamily="49" charset="0"/>
              </a:rPr>
              <a:t>return 0;</a:t>
            </a:r>
            <a:endParaRPr lang="en-US" sz="2000" dirty="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i="0" u="none" strike="noStrike" cap="none" normalizeH="0" baseline="0" dirty="0" smtClean="0">
                <a:ln>
                  <a:noFill/>
                </a:ln>
                <a:effectLst/>
                <a:cs typeface="Consolas" panose="020B0609020204030204" pitchFamily="49" charset="0"/>
              </a:rPr>
              <a:t>} </a:t>
            </a:r>
          </a:p>
        </p:txBody>
      </p:sp>
      <p:grpSp>
        <p:nvGrpSpPr>
          <p:cNvPr id="22" name="群組 21"/>
          <p:cNvGrpSpPr/>
          <p:nvPr/>
        </p:nvGrpSpPr>
        <p:grpSpPr>
          <a:xfrm>
            <a:off x="710587" y="3964249"/>
            <a:ext cx="1634852" cy="1298153"/>
            <a:chOff x="714595" y="3609473"/>
            <a:chExt cx="1634852" cy="1298153"/>
          </a:xfrm>
        </p:grpSpPr>
        <p:cxnSp>
          <p:nvCxnSpPr>
            <p:cNvPr id="7" name="直線單箭頭接點 204"/>
            <p:cNvCxnSpPr/>
            <p:nvPr/>
          </p:nvCxnSpPr>
          <p:spPr>
            <a:xfrm>
              <a:off x="1538705" y="3609473"/>
              <a:ext cx="0" cy="481263"/>
            </a:xfrm>
            <a:prstGeom prst="straightConnector1">
              <a:avLst/>
            </a:prstGeom>
            <a:ln w="28575" cmpd="sng">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12" name="Rectangle 104"/>
            <p:cNvSpPr/>
            <p:nvPr/>
          </p:nvSpPr>
          <p:spPr>
            <a:xfrm>
              <a:off x="714595" y="4158713"/>
              <a:ext cx="1634852" cy="748913"/>
            </a:xfrm>
            <a:prstGeom prst="rect">
              <a:avLst/>
            </a:prstGeom>
            <a:solidFill>
              <a:srgbClr val="4444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Executable File</a:t>
              </a:r>
            </a:p>
            <a:p>
              <a:pPr algn="ctr"/>
              <a:r>
                <a:rPr lang="en-US" dirty="0" err="1" smtClean="0">
                  <a:solidFill>
                    <a:schemeClr val="bg1"/>
                  </a:solidFill>
                </a:rPr>
                <a:t>a.out</a:t>
              </a:r>
              <a:endParaRPr lang="en-US" dirty="0">
                <a:solidFill>
                  <a:schemeClr val="bg1"/>
                </a:solidFill>
              </a:endParaRPr>
            </a:p>
          </p:txBody>
        </p:sp>
      </p:grpSp>
      <p:grpSp>
        <p:nvGrpSpPr>
          <p:cNvPr id="21" name="群組 20"/>
          <p:cNvGrpSpPr/>
          <p:nvPr/>
        </p:nvGrpSpPr>
        <p:grpSpPr>
          <a:xfrm>
            <a:off x="710587" y="3964249"/>
            <a:ext cx="1634852" cy="1298153"/>
            <a:chOff x="246715" y="3729785"/>
            <a:chExt cx="1634852" cy="1298153"/>
          </a:xfrm>
        </p:grpSpPr>
        <p:sp>
          <p:nvSpPr>
            <p:cNvPr id="17" name="Rectangle 104"/>
            <p:cNvSpPr/>
            <p:nvPr/>
          </p:nvSpPr>
          <p:spPr>
            <a:xfrm>
              <a:off x="246715" y="4279025"/>
              <a:ext cx="1634852" cy="748913"/>
            </a:xfrm>
            <a:prstGeom prst="rect">
              <a:avLst/>
            </a:prstGeom>
            <a:solidFill>
              <a:srgbClr val="4444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Executable File</a:t>
              </a:r>
            </a:p>
            <a:p>
              <a:pPr algn="ctr"/>
              <a:r>
                <a:rPr lang="en-US" altLang="zh-TW" dirty="0" smtClean="0">
                  <a:solidFill>
                    <a:schemeClr val="bg1"/>
                  </a:solidFill>
                </a:rPr>
                <a:t>hello</a:t>
              </a:r>
              <a:endParaRPr lang="en-US" dirty="0" smtClean="0">
                <a:solidFill>
                  <a:schemeClr val="bg1"/>
                </a:solidFill>
              </a:endParaRPr>
            </a:p>
          </p:txBody>
        </p:sp>
        <p:cxnSp>
          <p:nvCxnSpPr>
            <p:cNvPr id="18" name="直線單箭頭接點 204"/>
            <p:cNvCxnSpPr/>
            <p:nvPr/>
          </p:nvCxnSpPr>
          <p:spPr>
            <a:xfrm>
              <a:off x="1070825" y="3729785"/>
              <a:ext cx="0" cy="481263"/>
            </a:xfrm>
            <a:prstGeom prst="straightConnector1">
              <a:avLst/>
            </a:prstGeom>
            <a:ln w="28575" cmpd="sng">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23" name="群組 22"/>
          <p:cNvGrpSpPr/>
          <p:nvPr/>
        </p:nvGrpSpPr>
        <p:grpSpPr>
          <a:xfrm>
            <a:off x="710587" y="3964249"/>
            <a:ext cx="1634852" cy="1298153"/>
            <a:chOff x="1348243" y="3801977"/>
            <a:chExt cx="1634852" cy="1298153"/>
          </a:xfrm>
        </p:grpSpPr>
        <p:sp>
          <p:nvSpPr>
            <p:cNvPr id="19" name="Rectangle 104"/>
            <p:cNvSpPr/>
            <p:nvPr/>
          </p:nvSpPr>
          <p:spPr>
            <a:xfrm>
              <a:off x="1348243" y="4351217"/>
              <a:ext cx="1634852" cy="748913"/>
            </a:xfrm>
            <a:prstGeom prst="rect">
              <a:avLst/>
            </a:prstGeom>
            <a:solidFill>
              <a:srgbClr val="4444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bg1"/>
                  </a:solidFill>
                </a:rPr>
                <a:t>Object</a:t>
              </a:r>
              <a:r>
                <a:rPr lang="zh-TW" altLang="en-US" dirty="0" smtClean="0">
                  <a:solidFill>
                    <a:schemeClr val="bg1"/>
                  </a:solidFill>
                </a:rPr>
                <a:t> </a:t>
              </a:r>
              <a:r>
                <a:rPr lang="en-US" dirty="0" smtClean="0">
                  <a:solidFill>
                    <a:schemeClr val="bg1"/>
                  </a:solidFill>
                </a:rPr>
                <a:t>File</a:t>
              </a:r>
            </a:p>
            <a:p>
              <a:pPr algn="ctr"/>
              <a:r>
                <a:rPr lang="en-US" altLang="zh-TW" dirty="0" err="1" smtClean="0">
                  <a:solidFill>
                    <a:schemeClr val="bg1"/>
                  </a:solidFill>
                </a:rPr>
                <a:t>hello.o</a:t>
              </a:r>
              <a:endParaRPr lang="en-US" dirty="0" smtClean="0">
                <a:solidFill>
                  <a:schemeClr val="bg1"/>
                </a:solidFill>
              </a:endParaRPr>
            </a:p>
          </p:txBody>
        </p:sp>
        <p:cxnSp>
          <p:nvCxnSpPr>
            <p:cNvPr id="20" name="直線單箭頭接點 204"/>
            <p:cNvCxnSpPr/>
            <p:nvPr/>
          </p:nvCxnSpPr>
          <p:spPr>
            <a:xfrm>
              <a:off x="2172353" y="3801977"/>
              <a:ext cx="0" cy="481263"/>
            </a:xfrm>
            <a:prstGeom prst="straightConnector1">
              <a:avLst/>
            </a:prstGeom>
            <a:ln w="28575" cmpd="sng">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grpSp>
      <p:sp>
        <p:nvSpPr>
          <p:cNvPr id="24" name="文字方塊 23"/>
          <p:cNvSpPr txBox="1">
            <a:spLocks noChangeArrowheads="1"/>
          </p:cNvSpPr>
          <p:nvPr/>
        </p:nvSpPr>
        <p:spPr bwMode="auto">
          <a:xfrm>
            <a:off x="93880" y="1816748"/>
            <a:ext cx="1020735" cy="461665"/>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altLang="zh-TW" sz="2400" u="sng" kern="100" dirty="0" err="1" smtClean="0">
                <a:latin typeface="Calibri"/>
                <a:ea typeface="新細明體"/>
                <a:cs typeface="Times New Roman"/>
              </a:rPr>
              <a:t>h</a:t>
            </a:r>
            <a:r>
              <a:rPr lang="en-US" altLang="zh-TW" sz="2400" u="sng" kern="100" dirty="0" err="1" smtClean="0">
                <a:effectLst/>
                <a:latin typeface="Calibri"/>
                <a:ea typeface="新細明體"/>
                <a:cs typeface="Times New Roman"/>
              </a:rPr>
              <a:t>ello.c</a:t>
            </a:r>
            <a:endParaRPr lang="zh-TW" sz="2400" u="sng" kern="100" dirty="0">
              <a:effectLst/>
              <a:latin typeface="Calibri"/>
              <a:ea typeface="新細明體"/>
              <a:cs typeface="Times New Roman"/>
            </a:endParaRPr>
          </a:p>
        </p:txBody>
      </p:sp>
    </p:spTree>
    <p:extLst>
      <p:ext uri="{BB962C8B-B14F-4D97-AF65-F5344CB8AC3E}">
        <p14:creationId xmlns:p14="http://schemas.microsoft.com/office/powerpoint/2010/main" val="49271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Effect transition="in" filter="fade">
                                      <p:cBhvr>
                                        <p:cTn id="35"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smtClean="0"/>
              <a:t>GCC</a:t>
            </a:r>
            <a:r>
              <a:rPr kumimoji="1" lang="en-US" altLang="zh-TW" dirty="0" smtClean="0"/>
              <a:t>:</a:t>
            </a:r>
            <a:r>
              <a:rPr kumimoji="1" lang="zh-TW" altLang="en-US" dirty="0" smtClean="0"/>
              <a:t> </a:t>
            </a:r>
            <a:r>
              <a:rPr kumimoji="1" lang="en-US" altLang="zh-TW" dirty="0" smtClean="0"/>
              <a:t>Link</a:t>
            </a:r>
            <a:r>
              <a:rPr kumimoji="1" lang="zh-TW" altLang="en-US" dirty="0" smtClean="0"/>
              <a:t> </a:t>
            </a:r>
            <a:r>
              <a:rPr kumimoji="1" lang="en-US" altLang="zh-TW" dirty="0" smtClean="0"/>
              <a:t>the</a:t>
            </a:r>
            <a:r>
              <a:rPr kumimoji="1" lang="zh-TW" altLang="en-US" dirty="0" smtClean="0"/>
              <a:t> </a:t>
            </a:r>
            <a:r>
              <a:rPr kumimoji="1" lang="en-US" altLang="zh-TW" dirty="0" smtClean="0"/>
              <a:t>Object</a:t>
            </a:r>
            <a:r>
              <a:rPr kumimoji="1" lang="zh-TW" altLang="en-US" dirty="0" smtClean="0"/>
              <a:t> </a:t>
            </a:r>
            <a:r>
              <a:rPr kumimoji="1" lang="en-US" altLang="zh-TW" dirty="0" smtClean="0"/>
              <a:t>Files</a:t>
            </a:r>
            <a:endParaRPr kumimoji="1" lang="zh-TW" altLang="en-US" dirty="0"/>
          </a:p>
        </p:txBody>
      </p:sp>
      <p:sp>
        <p:nvSpPr>
          <p:cNvPr id="6" name="投影片編號版面配置區 5"/>
          <p:cNvSpPr>
            <a:spLocks noGrp="1"/>
          </p:cNvSpPr>
          <p:nvPr>
            <p:ph type="sldNum" sz="quarter" idx="12"/>
          </p:nvPr>
        </p:nvSpPr>
        <p:spPr/>
        <p:txBody>
          <a:bodyPr/>
          <a:lstStyle/>
          <a:p>
            <a:fld id="{0F5F8F5C-FF46-B040-BE83-581A05881DA0}" type="slidenum">
              <a:rPr kumimoji="1" lang="zh-TW" altLang="en-US" smtClean="0"/>
              <a:t>29</a:t>
            </a:fld>
            <a:endParaRPr kumimoji="1" lang="zh-TW" altLang="en-US"/>
          </a:p>
        </p:txBody>
      </p:sp>
      <p:sp>
        <p:nvSpPr>
          <p:cNvPr id="4" name="Flowchart: Document 4"/>
          <p:cNvSpPr/>
          <p:nvPr/>
        </p:nvSpPr>
        <p:spPr>
          <a:xfrm>
            <a:off x="1781282" y="1916632"/>
            <a:ext cx="964467" cy="824377"/>
          </a:xfrm>
          <a:prstGeom prst="flowChartDocument">
            <a:avLst/>
          </a:prstGeom>
          <a:solidFill>
            <a:schemeClr val="bg1"/>
          </a:solidFill>
          <a:ln>
            <a:solidFill>
              <a:srgbClr val="4444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Source Code</a:t>
            </a:r>
          </a:p>
          <a:p>
            <a:pPr algn="ctr"/>
            <a:r>
              <a:rPr lang="en-US" sz="1200" dirty="0" err="1" smtClean="0">
                <a:solidFill>
                  <a:schemeClr val="tx1"/>
                </a:solidFill>
              </a:rPr>
              <a:t>a.c</a:t>
            </a:r>
            <a:endParaRPr lang="en-US" sz="1200" dirty="0">
              <a:solidFill>
                <a:schemeClr val="tx1"/>
              </a:solidFill>
            </a:endParaRPr>
          </a:p>
        </p:txBody>
      </p:sp>
      <p:sp>
        <p:nvSpPr>
          <p:cNvPr id="9" name="Flowchart: Document 10"/>
          <p:cNvSpPr/>
          <p:nvPr/>
        </p:nvSpPr>
        <p:spPr>
          <a:xfrm>
            <a:off x="6256795" y="1916631"/>
            <a:ext cx="964468" cy="824379"/>
          </a:xfrm>
          <a:prstGeom prst="flowChartDocument">
            <a:avLst/>
          </a:prstGeom>
          <a:solidFill>
            <a:schemeClr val="bg1"/>
          </a:solidFill>
          <a:ln>
            <a:solidFill>
              <a:srgbClr val="4444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Source Code</a:t>
            </a:r>
          </a:p>
          <a:p>
            <a:pPr algn="ctr"/>
            <a:r>
              <a:rPr lang="en-US" sz="1200" dirty="0" err="1">
                <a:solidFill>
                  <a:schemeClr val="tx1"/>
                </a:solidFill>
              </a:rPr>
              <a:t>b</a:t>
            </a:r>
            <a:r>
              <a:rPr lang="en-US" sz="1200" dirty="0" err="1" smtClean="0">
                <a:solidFill>
                  <a:schemeClr val="tx1"/>
                </a:solidFill>
              </a:rPr>
              <a:t>.c</a:t>
            </a:r>
            <a:endParaRPr lang="en-US" sz="1200" dirty="0">
              <a:solidFill>
                <a:schemeClr val="tx1"/>
              </a:solidFill>
            </a:endParaRPr>
          </a:p>
        </p:txBody>
      </p:sp>
      <p:cxnSp>
        <p:nvCxnSpPr>
          <p:cNvPr id="13" name="Straight Arrow Connector 15"/>
          <p:cNvCxnSpPr/>
          <p:nvPr/>
        </p:nvCxnSpPr>
        <p:spPr>
          <a:xfrm>
            <a:off x="6739029" y="2677510"/>
            <a:ext cx="0" cy="602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Rectangle 31"/>
          <p:cNvSpPr/>
          <p:nvPr/>
        </p:nvSpPr>
        <p:spPr>
          <a:xfrm>
            <a:off x="1704158" y="3315096"/>
            <a:ext cx="1134400" cy="63927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Compilatio</a:t>
            </a:r>
            <a:r>
              <a:rPr lang="en-US" altLang="zh-TW" sz="1200" dirty="0" smtClean="0">
                <a:solidFill>
                  <a:schemeClr val="tx1"/>
                </a:solidFill>
              </a:rPr>
              <a:t>n</a:t>
            </a:r>
            <a:endParaRPr lang="en-US" sz="1200" dirty="0" smtClean="0">
              <a:solidFill>
                <a:schemeClr val="tx1"/>
              </a:solidFill>
            </a:endParaRPr>
          </a:p>
        </p:txBody>
      </p:sp>
      <p:sp>
        <p:nvSpPr>
          <p:cNvPr id="17" name="Rectangle 32"/>
          <p:cNvSpPr/>
          <p:nvPr/>
        </p:nvSpPr>
        <p:spPr>
          <a:xfrm>
            <a:off x="6171828" y="3315096"/>
            <a:ext cx="1134400" cy="63927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Compilation</a:t>
            </a:r>
          </a:p>
        </p:txBody>
      </p:sp>
      <p:sp>
        <p:nvSpPr>
          <p:cNvPr id="24" name="Flowchart: Document 50"/>
          <p:cNvSpPr/>
          <p:nvPr/>
        </p:nvSpPr>
        <p:spPr>
          <a:xfrm>
            <a:off x="1789124" y="4573126"/>
            <a:ext cx="964467" cy="885586"/>
          </a:xfrm>
          <a:prstGeom prst="flowChartDocument">
            <a:avLst/>
          </a:prstGeom>
          <a:solidFill>
            <a:schemeClr val="bg1"/>
          </a:solidFill>
          <a:ln>
            <a:solidFill>
              <a:srgbClr val="4444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Object File</a:t>
            </a:r>
          </a:p>
          <a:p>
            <a:pPr algn="ctr"/>
            <a:r>
              <a:rPr lang="en-US" sz="1200" dirty="0" err="1" smtClean="0">
                <a:solidFill>
                  <a:schemeClr val="tx1"/>
                </a:solidFill>
              </a:rPr>
              <a:t>a.o</a:t>
            </a:r>
            <a:endParaRPr lang="en-US" sz="1200" dirty="0">
              <a:solidFill>
                <a:schemeClr val="tx1"/>
              </a:solidFill>
            </a:endParaRPr>
          </a:p>
        </p:txBody>
      </p:sp>
      <p:sp>
        <p:nvSpPr>
          <p:cNvPr id="26" name="Flowchart: Document 58"/>
          <p:cNvSpPr/>
          <p:nvPr/>
        </p:nvSpPr>
        <p:spPr>
          <a:xfrm>
            <a:off x="6256794" y="4612318"/>
            <a:ext cx="964467" cy="885586"/>
          </a:xfrm>
          <a:prstGeom prst="flowChartDocument">
            <a:avLst/>
          </a:prstGeom>
          <a:solidFill>
            <a:schemeClr val="bg1"/>
          </a:solidFill>
          <a:ln>
            <a:solidFill>
              <a:srgbClr val="4444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Object File</a:t>
            </a:r>
          </a:p>
          <a:p>
            <a:pPr algn="ctr"/>
            <a:r>
              <a:rPr lang="en-US" sz="1200" dirty="0" err="1">
                <a:solidFill>
                  <a:schemeClr val="tx1"/>
                </a:solidFill>
              </a:rPr>
              <a:t>b</a:t>
            </a:r>
            <a:r>
              <a:rPr lang="en-US" sz="1200" dirty="0" err="1" smtClean="0">
                <a:solidFill>
                  <a:schemeClr val="tx1"/>
                </a:solidFill>
              </a:rPr>
              <a:t>.o</a:t>
            </a:r>
            <a:endParaRPr lang="en-US" sz="1200" dirty="0">
              <a:solidFill>
                <a:schemeClr val="tx1"/>
              </a:solidFill>
            </a:endParaRPr>
          </a:p>
        </p:txBody>
      </p:sp>
      <p:sp>
        <p:nvSpPr>
          <p:cNvPr id="29" name="Rectangle 101"/>
          <p:cNvSpPr/>
          <p:nvPr/>
        </p:nvSpPr>
        <p:spPr>
          <a:xfrm>
            <a:off x="4091796" y="4599048"/>
            <a:ext cx="1134400" cy="63927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Linking</a:t>
            </a:r>
          </a:p>
        </p:txBody>
      </p:sp>
      <p:sp>
        <p:nvSpPr>
          <p:cNvPr id="30" name="Rectangle 104"/>
          <p:cNvSpPr/>
          <p:nvPr/>
        </p:nvSpPr>
        <p:spPr>
          <a:xfrm>
            <a:off x="3945067" y="5484834"/>
            <a:ext cx="1427858" cy="582627"/>
          </a:xfrm>
          <a:prstGeom prst="rect">
            <a:avLst/>
          </a:prstGeom>
          <a:solidFill>
            <a:srgbClr val="4444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Executable File</a:t>
            </a:r>
          </a:p>
          <a:p>
            <a:pPr algn="ctr"/>
            <a:r>
              <a:rPr lang="en-US" sz="1400" dirty="0" err="1" smtClean="0">
                <a:solidFill>
                  <a:schemeClr val="bg1"/>
                </a:solidFill>
              </a:rPr>
              <a:t>a.out</a:t>
            </a:r>
            <a:endParaRPr lang="en-US" sz="1400" dirty="0">
              <a:solidFill>
                <a:schemeClr val="bg1"/>
              </a:solidFill>
            </a:endParaRPr>
          </a:p>
        </p:txBody>
      </p:sp>
      <p:cxnSp>
        <p:nvCxnSpPr>
          <p:cNvPr id="31" name="Straight Arrow Connector 105"/>
          <p:cNvCxnSpPr>
            <a:endCxn id="29" idx="1"/>
          </p:cNvCxnSpPr>
          <p:nvPr/>
        </p:nvCxnSpPr>
        <p:spPr>
          <a:xfrm>
            <a:off x="2753591" y="4690442"/>
            <a:ext cx="1338205" cy="2282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108"/>
          <p:cNvCxnSpPr>
            <a:endCxn id="29" idx="3"/>
          </p:cNvCxnSpPr>
          <p:nvPr/>
        </p:nvCxnSpPr>
        <p:spPr>
          <a:xfrm flipH="1">
            <a:off x="5226196" y="4729634"/>
            <a:ext cx="1030598" cy="1890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115"/>
          <p:cNvCxnSpPr>
            <a:stCxn id="29" idx="2"/>
          </p:cNvCxnSpPr>
          <p:nvPr/>
        </p:nvCxnSpPr>
        <p:spPr>
          <a:xfrm>
            <a:off x="4658996" y="5238319"/>
            <a:ext cx="0" cy="2331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37"/>
          <p:cNvCxnSpPr/>
          <p:nvPr/>
        </p:nvCxnSpPr>
        <p:spPr>
          <a:xfrm flipH="1" flipV="1">
            <a:off x="7322288" y="2369077"/>
            <a:ext cx="337819" cy="186290"/>
          </a:xfrm>
          <a:prstGeom prst="straightConnector1">
            <a:avLst/>
          </a:prstGeom>
          <a:ln w="28575" cmpd="sng">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9" name="文字方塊 48"/>
          <p:cNvSpPr txBox="1">
            <a:spLocks noChangeArrowheads="1"/>
          </p:cNvSpPr>
          <p:nvPr/>
        </p:nvSpPr>
        <p:spPr bwMode="auto">
          <a:xfrm>
            <a:off x="7541138" y="2406380"/>
            <a:ext cx="1495918" cy="461665"/>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altLang="zh-TW" sz="2400" kern="100" dirty="0" smtClean="0">
                <a:solidFill>
                  <a:srgbClr val="FF0000"/>
                </a:solidFill>
                <a:effectLst/>
                <a:latin typeface="Calibri"/>
                <a:ea typeface="新細明體"/>
                <a:cs typeface="Times New Roman"/>
              </a:rPr>
              <a:t>Modified</a:t>
            </a:r>
            <a:endParaRPr lang="zh-TW" sz="2400" kern="100" dirty="0">
              <a:solidFill>
                <a:srgbClr val="FF0000"/>
              </a:solidFill>
              <a:effectLst/>
              <a:latin typeface="Calibri"/>
              <a:ea typeface="新細明體"/>
              <a:cs typeface="Times New Roman"/>
            </a:endParaRPr>
          </a:p>
        </p:txBody>
      </p:sp>
      <p:sp>
        <p:nvSpPr>
          <p:cNvPr id="54" name="文字方塊 53"/>
          <p:cNvSpPr txBox="1">
            <a:spLocks noChangeArrowheads="1"/>
          </p:cNvSpPr>
          <p:nvPr/>
        </p:nvSpPr>
        <p:spPr bwMode="auto">
          <a:xfrm>
            <a:off x="255106" y="2263583"/>
            <a:ext cx="1495918" cy="830997"/>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altLang="zh-TW" sz="2400" kern="100" dirty="0" smtClean="0">
                <a:solidFill>
                  <a:srgbClr val="FF0000"/>
                </a:solidFill>
                <a:effectLst/>
                <a:latin typeface="Calibri"/>
                <a:ea typeface="新細明體"/>
                <a:cs typeface="Times New Roman"/>
              </a:rPr>
              <a:t>Not</a:t>
            </a:r>
            <a:r>
              <a:rPr lang="zh-TW" altLang="en-US" sz="2400" kern="100" dirty="0" smtClean="0">
                <a:solidFill>
                  <a:srgbClr val="FF0000"/>
                </a:solidFill>
                <a:effectLst/>
                <a:latin typeface="Calibri"/>
                <a:ea typeface="新細明體"/>
                <a:cs typeface="Times New Roman"/>
              </a:rPr>
              <a:t> </a:t>
            </a:r>
            <a:r>
              <a:rPr lang="en-US" altLang="zh-TW" sz="2400" kern="100" dirty="0" smtClean="0">
                <a:solidFill>
                  <a:srgbClr val="FF0000"/>
                </a:solidFill>
                <a:effectLst/>
                <a:latin typeface="Calibri"/>
                <a:ea typeface="新細明體"/>
                <a:cs typeface="Times New Roman"/>
              </a:rPr>
              <a:t>Modified</a:t>
            </a:r>
            <a:endParaRPr lang="zh-TW" sz="2400" kern="100" dirty="0">
              <a:solidFill>
                <a:srgbClr val="FF0000"/>
              </a:solidFill>
              <a:effectLst/>
              <a:latin typeface="Calibri"/>
              <a:ea typeface="新細明體"/>
              <a:cs typeface="Times New Roman"/>
            </a:endParaRPr>
          </a:p>
        </p:txBody>
      </p:sp>
      <p:sp>
        <p:nvSpPr>
          <p:cNvPr id="3" name="橢圓 2"/>
          <p:cNvSpPr/>
          <p:nvPr/>
        </p:nvSpPr>
        <p:spPr>
          <a:xfrm>
            <a:off x="5928040" y="4485927"/>
            <a:ext cx="1596650" cy="1087427"/>
          </a:xfrm>
          <a:prstGeom prst="ellipse">
            <a:avLst/>
          </a:prstGeom>
          <a:noFill/>
          <a:ln>
            <a:solidFill>
              <a:srgbClr val="00009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TW" altLang="en-US"/>
          </a:p>
        </p:txBody>
      </p:sp>
      <p:sp>
        <p:nvSpPr>
          <p:cNvPr id="38" name="橢圓 37"/>
          <p:cNvSpPr/>
          <p:nvPr/>
        </p:nvSpPr>
        <p:spPr>
          <a:xfrm>
            <a:off x="1473033" y="4482312"/>
            <a:ext cx="1596650" cy="1087427"/>
          </a:xfrm>
          <a:prstGeom prst="ellipse">
            <a:avLst/>
          </a:prstGeom>
          <a:noFill/>
          <a:ln>
            <a:solidFill>
              <a:srgbClr val="00009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TW" altLang="en-US"/>
          </a:p>
        </p:txBody>
      </p:sp>
      <p:sp>
        <p:nvSpPr>
          <p:cNvPr id="39" name="橢圓 38"/>
          <p:cNvSpPr/>
          <p:nvPr/>
        </p:nvSpPr>
        <p:spPr>
          <a:xfrm>
            <a:off x="3513888" y="5438278"/>
            <a:ext cx="2290215" cy="707883"/>
          </a:xfrm>
          <a:prstGeom prst="ellipse">
            <a:avLst/>
          </a:prstGeom>
          <a:noFill/>
          <a:ln>
            <a:solidFill>
              <a:srgbClr val="00009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TW" altLang="en-US"/>
          </a:p>
        </p:txBody>
      </p:sp>
      <p:cxnSp>
        <p:nvCxnSpPr>
          <p:cNvPr id="40" name="Straight Arrow Connector 37"/>
          <p:cNvCxnSpPr/>
          <p:nvPr/>
        </p:nvCxnSpPr>
        <p:spPr>
          <a:xfrm flipV="1">
            <a:off x="1530668" y="2363671"/>
            <a:ext cx="374306" cy="275074"/>
          </a:xfrm>
          <a:prstGeom prst="straightConnector1">
            <a:avLst/>
          </a:prstGeom>
          <a:ln w="28575" cmpd="sng">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15"/>
          <p:cNvCxnSpPr/>
          <p:nvPr/>
        </p:nvCxnSpPr>
        <p:spPr>
          <a:xfrm>
            <a:off x="2263958" y="3959760"/>
            <a:ext cx="0" cy="602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15"/>
          <p:cNvCxnSpPr/>
          <p:nvPr/>
        </p:nvCxnSpPr>
        <p:spPr>
          <a:xfrm>
            <a:off x="2281329" y="2677510"/>
            <a:ext cx="0" cy="602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15"/>
          <p:cNvCxnSpPr/>
          <p:nvPr/>
        </p:nvCxnSpPr>
        <p:spPr>
          <a:xfrm>
            <a:off x="6739029" y="3954367"/>
            <a:ext cx="0" cy="602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270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39"/>
                                        </p:tgtEl>
                                      </p:cBhvr>
                                    </p:animEffect>
                                    <p:set>
                                      <p:cBhvr>
                                        <p:cTn id="20" dur="1" fill="hold">
                                          <p:stCondLst>
                                            <p:cond delay="499"/>
                                          </p:stCondLst>
                                        </p:cTn>
                                        <p:tgtEl>
                                          <p:spTgt spid="39"/>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38"/>
                                        </p:tgtEl>
                                      </p:cBhvr>
                                    </p:animEffect>
                                    <p:set>
                                      <p:cBhvr>
                                        <p:cTn id="26" dur="1" fill="hold">
                                          <p:stCondLst>
                                            <p:cond delay="499"/>
                                          </p:stCondLst>
                                        </p:cTn>
                                        <p:tgtEl>
                                          <p:spTgt spid="3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4"/>
                                        </p:tgtEl>
                                      </p:cBhvr>
                                    </p:animEffect>
                                    <p:set>
                                      <p:cBhvr>
                                        <p:cTn id="47" dur="1" fill="hold">
                                          <p:stCondLst>
                                            <p:cond delay="499"/>
                                          </p:stCondLst>
                                        </p:cTn>
                                        <p:tgtEl>
                                          <p:spTgt spid="4"/>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16"/>
                                        </p:tgtEl>
                                      </p:cBhvr>
                                    </p:animEffect>
                                    <p:set>
                                      <p:cBhvr>
                                        <p:cTn id="50" dur="1" fill="hold">
                                          <p:stCondLst>
                                            <p:cond delay="499"/>
                                          </p:stCondLst>
                                        </p:cTn>
                                        <p:tgtEl>
                                          <p:spTgt spid="16"/>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54"/>
                                        </p:tgtEl>
                                      </p:cBhvr>
                                    </p:animEffect>
                                    <p:set>
                                      <p:cBhvr>
                                        <p:cTn id="53" dur="1" fill="hold">
                                          <p:stCondLst>
                                            <p:cond delay="499"/>
                                          </p:stCondLst>
                                        </p:cTn>
                                        <p:tgtEl>
                                          <p:spTgt spid="54"/>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40"/>
                                        </p:tgtEl>
                                      </p:cBhvr>
                                    </p:animEffect>
                                    <p:set>
                                      <p:cBhvr>
                                        <p:cTn id="56" dur="1" fill="hold">
                                          <p:stCondLst>
                                            <p:cond delay="499"/>
                                          </p:stCondLst>
                                        </p:cTn>
                                        <p:tgtEl>
                                          <p:spTgt spid="40"/>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41"/>
                                        </p:tgtEl>
                                      </p:cBhvr>
                                    </p:animEffect>
                                    <p:set>
                                      <p:cBhvr>
                                        <p:cTn id="59" dur="1" fill="hold">
                                          <p:stCondLst>
                                            <p:cond delay="499"/>
                                          </p:stCondLst>
                                        </p:cTn>
                                        <p:tgtEl>
                                          <p:spTgt spid="41"/>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42"/>
                                        </p:tgtEl>
                                      </p:cBhvr>
                                    </p:animEffect>
                                    <p:set>
                                      <p:cBhvr>
                                        <p:cTn id="62"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49" grpId="0"/>
      <p:bldP spid="54" grpId="0"/>
      <p:bldP spid="54" grpId="1"/>
      <p:bldP spid="3" grpId="0" animBg="1"/>
      <p:bldP spid="3" grpId="1" animBg="1"/>
      <p:bldP spid="38" grpId="0" animBg="1"/>
      <p:bldP spid="38" grpId="1" animBg="1"/>
      <p:bldP spid="39" grpId="0" animBg="1"/>
      <p:bldP spid="3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Outline</a:t>
            </a:r>
            <a:endParaRPr kumimoji="1" lang="zh-TW" altLang="en-US" dirty="0"/>
          </a:p>
        </p:txBody>
      </p:sp>
      <p:sp>
        <p:nvSpPr>
          <p:cNvPr id="3" name="內容版面配置區 2"/>
          <p:cNvSpPr>
            <a:spLocks noGrp="1"/>
          </p:cNvSpPr>
          <p:nvPr>
            <p:ph idx="1"/>
          </p:nvPr>
        </p:nvSpPr>
        <p:spPr/>
        <p:txBody>
          <a:bodyPr/>
          <a:lstStyle/>
          <a:p>
            <a:endParaRPr kumimoji="1" lang="en-US" altLang="zh-TW" dirty="0"/>
          </a:p>
          <a:p>
            <a:r>
              <a:rPr kumimoji="1" lang="en-US" altLang="zh-TW" dirty="0" smtClean="0"/>
              <a:t>About</a:t>
            </a:r>
            <a:r>
              <a:rPr kumimoji="1" lang="zh-TW" altLang="en-US" dirty="0" smtClean="0"/>
              <a:t> </a:t>
            </a:r>
            <a:r>
              <a:rPr kumimoji="1" lang="en-US" altLang="zh-TW" dirty="0" smtClean="0"/>
              <a:t>Project</a:t>
            </a:r>
            <a:r>
              <a:rPr kumimoji="1" lang="zh-TW" altLang="en-US" dirty="0" smtClean="0"/>
              <a:t> </a:t>
            </a:r>
            <a:r>
              <a:rPr kumimoji="1" lang="en-US" altLang="zh-TW" dirty="0" smtClean="0"/>
              <a:t>1</a:t>
            </a:r>
            <a:r>
              <a:rPr kumimoji="1" lang="zh-TW" altLang="en-US" dirty="0" smtClean="0"/>
              <a:t> </a:t>
            </a:r>
            <a:endParaRPr kumimoji="1" lang="en-US" altLang="zh-TW" dirty="0" smtClean="0"/>
          </a:p>
          <a:p>
            <a:r>
              <a:rPr kumimoji="1" lang="en-US" altLang="zh-TW" dirty="0">
                <a:solidFill>
                  <a:schemeClr val="bg1">
                    <a:lumMod val="75000"/>
                  </a:schemeClr>
                </a:solidFill>
              </a:rPr>
              <a:t>Submission</a:t>
            </a:r>
            <a:r>
              <a:rPr kumimoji="1" lang="zh-TW" altLang="en-US" dirty="0">
                <a:solidFill>
                  <a:schemeClr val="bg1">
                    <a:lumMod val="75000"/>
                  </a:schemeClr>
                </a:solidFill>
              </a:rPr>
              <a:t> </a:t>
            </a:r>
            <a:r>
              <a:rPr kumimoji="1" lang="en-US" altLang="zh-TW" dirty="0">
                <a:solidFill>
                  <a:schemeClr val="bg1">
                    <a:lumMod val="75000"/>
                  </a:schemeClr>
                </a:solidFill>
              </a:rPr>
              <a:t>&amp;</a:t>
            </a:r>
            <a:r>
              <a:rPr kumimoji="1" lang="zh-TW" altLang="en-US" dirty="0">
                <a:solidFill>
                  <a:schemeClr val="bg1">
                    <a:lumMod val="75000"/>
                  </a:schemeClr>
                </a:solidFill>
              </a:rPr>
              <a:t> </a:t>
            </a:r>
            <a:r>
              <a:rPr kumimoji="1" lang="en-US" altLang="zh-TW" dirty="0">
                <a:solidFill>
                  <a:schemeClr val="bg1">
                    <a:lumMod val="75000"/>
                  </a:schemeClr>
                </a:solidFill>
              </a:rPr>
              <a:t>Grading</a:t>
            </a:r>
            <a:r>
              <a:rPr kumimoji="1" lang="zh-TW" altLang="en-US" dirty="0">
                <a:solidFill>
                  <a:schemeClr val="bg1">
                    <a:lumMod val="75000"/>
                  </a:schemeClr>
                </a:solidFill>
              </a:rPr>
              <a:t> </a:t>
            </a:r>
            <a:r>
              <a:rPr kumimoji="1" lang="en-US" altLang="zh-TW" dirty="0" smtClean="0">
                <a:solidFill>
                  <a:schemeClr val="bg1">
                    <a:lumMod val="75000"/>
                  </a:schemeClr>
                </a:solidFill>
              </a:rPr>
              <a:t>Policy</a:t>
            </a:r>
          </a:p>
          <a:p>
            <a:r>
              <a:rPr kumimoji="1" lang="en-US" altLang="zh-TW" dirty="0" smtClean="0">
                <a:solidFill>
                  <a:schemeClr val="bg1">
                    <a:lumMod val="75000"/>
                  </a:schemeClr>
                </a:solidFill>
              </a:rPr>
              <a:t>Development</a:t>
            </a:r>
            <a:r>
              <a:rPr kumimoji="1" lang="zh-TW" altLang="en-US" dirty="0" smtClean="0">
                <a:solidFill>
                  <a:schemeClr val="bg1">
                    <a:lumMod val="75000"/>
                  </a:schemeClr>
                </a:solidFill>
              </a:rPr>
              <a:t> </a:t>
            </a:r>
            <a:r>
              <a:rPr kumimoji="1" lang="en-US" altLang="zh-TW" dirty="0" smtClean="0">
                <a:solidFill>
                  <a:schemeClr val="bg1">
                    <a:lumMod val="75000"/>
                  </a:schemeClr>
                </a:solidFill>
              </a:rPr>
              <a:t>Environment</a:t>
            </a:r>
          </a:p>
          <a:p>
            <a:endParaRPr kumimoji="1" lang="en-US" altLang="zh-TW" dirty="0" smtClean="0"/>
          </a:p>
          <a:p>
            <a:endParaRPr kumimoji="1" lang="zh-TW" altLang="en-US" dirty="0"/>
          </a:p>
        </p:txBody>
      </p:sp>
      <p:sp>
        <p:nvSpPr>
          <p:cNvPr id="5" name="投影片編號版面配置區 4"/>
          <p:cNvSpPr>
            <a:spLocks noGrp="1"/>
          </p:cNvSpPr>
          <p:nvPr>
            <p:ph type="sldNum" sz="quarter" idx="12"/>
          </p:nvPr>
        </p:nvSpPr>
        <p:spPr/>
        <p:txBody>
          <a:bodyPr/>
          <a:lstStyle/>
          <a:p>
            <a:fld id="{0F5F8F5C-FF46-B040-BE83-581A05881DA0}" type="slidenum">
              <a:rPr kumimoji="1" lang="zh-TW" altLang="en-US" smtClean="0"/>
              <a:t>3</a:t>
            </a:fld>
            <a:endParaRPr kumimoji="1" lang="zh-TW" altLang="en-US"/>
          </a:p>
        </p:txBody>
      </p:sp>
    </p:spTree>
    <p:extLst>
      <p:ext uri="{BB962C8B-B14F-4D97-AF65-F5344CB8AC3E}">
        <p14:creationId xmlns:p14="http://schemas.microsoft.com/office/powerpoint/2010/main" val="17458876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smtClean="0"/>
              <a:t>Some</a:t>
            </a:r>
            <a:r>
              <a:rPr kumimoji="1" lang="zh-TW" altLang="en-US" dirty="0" smtClean="0"/>
              <a:t> </a:t>
            </a:r>
            <a:r>
              <a:rPr kumimoji="1" lang="en-US" altLang="zh-TW" dirty="0" smtClean="0"/>
              <a:t>GCC</a:t>
            </a:r>
            <a:r>
              <a:rPr kumimoji="1" lang="zh-TW" altLang="en-US" dirty="0" smtClean="0"/>
              <a:t> </a:t>
            </a:r>
            <a:r>
              <a:rPr kumimoji="1" lang="en-US" altLang="zh-TW" dirty="0" smtClean="0"/>
              <a:t>Commands</a:t>
            </a:r>
            <a:endParaRPr kumimoji="1" lang="zh-TW" altLang="en-US" dirty="0"/>
          </a:p>
        </p:txBody>
      </p:sp>
      <p:sp>
        <p:nvSpPr>
          <p:cNvPr id="3" name="內容版面配置區 2"/>
          <p:cNvSpPr>
            <a:spLocks noGrp="1"/>
          </p:cNvSpPr>
          <p:nvPr>
            <p:ph idx="1"/>
          </p:nvPr>
        </p:nvSpPr>
        <p:spPr>
          <a:xfrm>
            <a:off x="457200" y="1600200"/>
            <a:ext cx="8229600" cy="4917604"/>
          </a:xfrm>
        </p:spPr>
        <p:txBody>
          <a:bodyPr>
            <a:normAutofit/>
          </a:bodyPr>
          <a:lstStyle/>
          <a:p>
            <a:r>
              <a:rPr kumimoji="1" lang="en-US" altLang="zh-TW" sz="3200" dirty="0" err="1" smtClean="0">
                <a:solidFill>
                  <a:srgbClr val="FF0000"/>
                </a:solidFill>
              </a:rPr>
              <a:t>gcc</a:t>
            </a:r>
            <a:r>
              <a:rPr kumimoji="1" lang="en-US" altLang="zh-TW" sz="3200" dirty="0" smtClean="0">
                <a:solidFill>
                  <a:srgbClr val="FF0000"/>
                </a:solidFill>
              </a:rPr>
              <a:t> </a:t>
            </a:r>
            <a:r>
              <a:rPr kumimoji="1" lang="en-US" altLang="zh-TW" sz="3200" dirty="0"/>
              <a:t> </a:t>
            </a:r>
            <a:r>
              <a:rPr kumimoji="1" lang="en-US" altLang="zh-TW" sz="3200" dirty="0">
                <a:solidFill>
                  <a:srgbClr val="000090"/>
                </a:solidFill>
              </a:rPr>
              <a:t>-Wall</a:t>
            </a:r>
            <a:r>
              <a:rPr kumimoji="1" lang="en-US" altLang="zh-TW" sz="3200" dirty="0"/>
              <a:t> </a:t>
            </a:r>
            <a:r>
              <a:rPr kumimoji="1" lang="en-US" altLang="zh-TW" sz="3200" dirty="0" err="1" smtClean="0"/>
              <a:t>hello.c</a:t>
            </a:r>
            <a:endParaRPr kumimoji="1" lang="en-US" altLang="zh-TW" sz="3200" dirty="0" smtClean="0"/>
          </a:p>
          <a:p>
            <a:pPr lvl="1"/>
            <a:r>
              <a:rPr kumimoji="1" lang="en-US" altLang="zh-TW" dirty="0" smtClean="0"/>
              <a:t>Enable </a:t>
            </a:r>
            <a:r>
              <a:rPr kumimoji="1" lang="en-US" altLang="zh-TW" dirty="0"/>
              <a:t>all compiler's warning messages</a:t>
            </a:r>
          </a:p>
          <a:p>
            <a:r>
              <a:rPr lang="en-US" altLang="zh-TW" sz="3200" dirty="0" err="1" smtClean="0">
                <a:solidFill>
                  <a:srgbClr val="FF0000"/>
                </a:solidFill>
              </a:rPr>
              <a:t>gcc</a:t>
            </a:r>
            <a:r>
              <a:rPr lang="en-US" altLang="zh-TW" sz="3200" dirty="0" smtClean="0">
                <a:solidFill>
                  <a:srgbClr val="FF0000"/>
                </a:solidFill>
              </a:rPr>
              <a:t> </a:t>
            </a:r>
            <a:r>
              <a:rPr lang="en-US" altLang="zh-TW" sz="3200" dirty="0"/>
              <a:t> </a:t>
            </a:r>
            <a:r>
              <a:rPr lang="en-US" altLang="zh-TW" sz="3200" dirty="0">
                <a:solidFill>
                  <a:srgbClr val="000090"/>
                </a:solidFill>
              </a:rPr>
              <a:t>-o3</a:t>
            </a:r>
            <a:r>
              <a:rPr lang="en-US" altLang="zh-TW" sz="3200" dirty="0"/>
              <a:t> </a:t>
            </a:r>
            <a:r>
              <a:rPr lang="en-US" altLang="zh-TW" sz="3200" dirty="0" err="1" smtClean="0"/>
              <a:t>hello.c</a:t>
            </a:r>
            <a:endParaRPr lang="en-US" altLang="zh-TW" sz="3200" dirty="0" smtClean="0"/>
          </a:p>
          <a:p>
            <a:pPr lvl="1"/>
            <a:r>
              <a:rPr kumimoji="1" lang="en-US" altLang="zh-TW" dirty="0"/>
              <a:t>Optimization</a:t>
            </a:r>
          </a:p>
          <a:p>
            <a:r>
              <a:rPr kumimoji="1" lang="en-US" altLang="zh-TW" sz="3200" dirty="0" err="1" smtClean="0">
                <a:solidFill>
                  <a:srgbClr val="FF0000"/>
                </a:solidFill>
              </a:rPr>
              <a:t>gcc</a:t>
            </a:r>
            <a:r>
              <a:rPr kumimoji="1" lang="en-US" altLang="zh-TW" sz="3200" dirty="0" smtClean="0">
                <a:solidFill>
                  <a:srgbClr val="FF0000"/>
                </a:solidFill>
              </a:rPr>
              <a:t> </a:t>
            </a:r>
            <a:r>
              <a:rPr kumimoji="1" lang="en-US" altLang="zh-TW" sz="3200" dirty="0">
                <a:solidFill>
                  <a:srgbClr val="000090"/>
                </a:solidFill>
              </a:rPr>
              <a:t>–</a:t>
            </a:r>
            <a:r>
              <a:rPr kumimoji="1" lang="en-US" altLang="zh-TW" sz="3200" dirty="0" smtClean="0">
                <a:solidFill>
                  <a:srgbClr val="000090"/>
                </a:solidFill>
              </a:rPr>
              <a:t>I</a:t>
            </a:r>
            <a:r>
              <a:rPr kumimoji="1" lang="zh-TW" altLang="en-US" sz="3200" dirty="0" smtClean="0">
                <a:solidFill>
                  <a:srgbClr val="000090"/>
                </a:solidFill>
              </a:rPr>
              <a:t> </a:t>
            </a:r>
            <a:r>
              <a:rPr kumimoji="1" lang="en-US" altLang="zh-TW" sz="3200" dirty="0" smtClean="0"/>
              <a:t>path</a:t>
            </a:r>
            <a:r>
              <a:rPr kumimoji="1" lang="en-US" altLang="zh-TW" sz="3200" dirty="0"/>
              <a:t>/of/header/</a:t>
            </a:r>
            <a:r>
              <a:rPr kumimoji="1" lang="en-US" altLang="zh-TW" sz="3200" dirty="0" smtClean="0"/>
              <a:t>file </a:t>
            </a:r>
            <a:r>
              <a:rPr kumimoji="1" lang="en-US" altLang="zh-TW" sz="3200" dirty="0" err="1" smtClean="0"/>
              <a:t>hello.c</a:t>
            </a:r>
            <a:endParaRPr kumimoji="1" lang="en-US" altLang="zh-TW" sz="3200" dirty="0"/>
          </a:p>
          <a:p>
            <a:pPr lvl="1"/>
            <a:r>
              <a:rPr kumimoji="1" lang="en-US" altLang="zh-TW" dirty="0"/>
              <a:t>Add the directory of  header files</a:t>
            </a:r>
          </a:p>
          <a:p>
            <a:r>
              <a:rPr kumimoji="1" lang="en-US" altLang="zh-TW" sz="3200" dirty="0" err="1" smtClean="0">
                <a:solidFill>
                  <a:srgbClr val="FF0000"/>
                </a:solidFill>
              </a:rPr>
              <a:t>gcc</a:t>
            </a:r>
            <a:r>
              <a:rPr kumimoji="1" lang="en-US" altLang="zh-TW" sz="3200" dirty="0" smtClean="0">
                <a:solidFill>
                  <a:srgbClr val="FF0000"/>
                </a:solidFill>
              </a:rPr>
              <a:t> </a:t>
            </a:r>
            <a:r>
              <a:rPr kumimoji="1" lang="en-US" altLang="zh-TW" sz="3200" dirty="0">
                <a:solidFill>
                  <a:srgbClr val="000090"/>
                </a:solidFill>
              </a:rPr>
              <a:t>–</a:t>
            </a:r>
            <a:r>
              <a:rPr kumimoji="1" lang="en-US" altLang="zh-TW" sz="3200" dirty="0" smtClean="0">
                <a:solidFill>
                  <a:srgbClr val="000090"/>
                </a:solidFill>
              </a:rPr>
              <a:t>L</a:t>
            </a:r>
            <a:r>
              <a:rPr kumimoji="1" lang="zh-TW" altLang="en-US" sz="3200" dirty="0" smtClean="0"/>
              <a:t> </a:t>
            </a:r>
            <a:r>
              <a:rPr kumimoji="1" lang="en-US" altLang="zh-TW" sz="3200" dirty="0" smtClean="0"/>
              <a:t>path</a:t>
            </a:r>
            <a:r>
              <a:rPr kumimoji="1" lang="en-US" altLang="zh-TW" sz="3200" dirty="0"/>
              <a:t>/of/</a:t>
            </a:r>
            <a:r>
              <a:rPr kumimoji="1" lang="en-US" altLang="zh-TW" sz="3200" dirty="0" smtClean="0"/>
              <a:t>library</a:t>
            </a:r>
            <a:r>
              <a:rPr kumimoji="1" lang="zh-TW" altLang="en-US" sz="3200" dirty="0" smtClean="0"/>
              <a:t> </a:t>
            </a:r>
            <a:r>
              <a:rPr kumimoji="1" lang="en-US" altLang="zh-TW" sz="3200" dirty="0" err="1" smtClean="0"/>
              <a:t>hello.c</a:t>
            </a:r>
            <a:endParaRPr kumimoji="1" lang="en-US" altLang="zh-TW" dirty="0"/>
          </a:p>
          <a:p>
            <a:pPr lvl="1"/>
            <a:r>
              <a:rPr kumimoji="1" lang="en-US" altLang="zh-TW" dirty="0"/>
              <a:t>Add the directory of library</a:t>
            </a:r>
          </a:p>
          <a:p>
            <a:endParaRPr kumimoji="1" lang="en-US" altLang="zh-TW" sz="3200" dirty="0"/>
          </a:p>
        </p:txBody>
      </p:sp>
      <p:sp>
        <p:nvSpPr>
          <p:cNvPr id="5" name="投影片編號版面配置區 4"/>
          <p:cNvSpPr>
            <a:spLocks noGrp="1"/>
          </p:cNvSpPr>
          <p:nvPr>
            <p:ph type="sldNum" sz="quarter" idx="12"/>
          </p:nvPr>
        </p:nvSpPr>
        <p:spPr/>
        <p:txBody>
          <a:bodyPr/>
          <a:lstStyle/>
          <a:p>
            <a:fld id="{0F5F8F5C-FF46-B040-BE83-581A05881DA0}" type="slidenum">
              <a:rPr kumimoji="1" lang="zh-TW" altLang="en-US" smtClean="0"/>
              <a:t>30</a:t>
            </a:fld>
            <a:endParaRPr kumimoji="1" lang="zh-TW" altLang="en-US"/>
          </a:p>
        </p:txBody>
      </p:sp>
    </p:spTree>
    <p:extLst>
      <p:ext uri="{BB962C8B-B14F-4D97-AF65-F5344CB8AC3E}">
        <p14:creationId xmlns:p14="http://schemas.microsoft.com/office/powerpoint/2010/main" val="31351695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err="1"/>
              <a:t>Makefile</a:t>
            </a:r>
            <a:r>
              <a:rPr kumimoji="1" lang="en-US" altLang="zh-TW" dirty="0"/>
              <a:t>:</a:t>
            </a:r>
            <a:r>
              <a:rPr kumimoji="1" lang="zh-TW" altLang="en-US" dirty="0"/>
              <a:t> </a:t>
            </a:r>
            <a:r>
              <a:rPr kumimoji="1" lang="en-US" altLang="zh-TW" dirty="0"/>
              <a:t>Compile</a:t>
            </a:r>
            <a:r>
              <a:rPr kumimoji="1" lang="zh-TW" altLang="en-US" dirty="0"/>
              <a:t> </a:t>
            </a:r>
            <a:r>
              <a:rPr kumimoji="1" lang="en-US" altLang="zh-TW" dirty="0"/>
              <a:t>&amp;</a:t>
            </a:r>
            <a:r>
              <a:rPr kumimoji="1" lang="zh-TW" altLang="en-US" dirty="0"/>
              <a:t> </a:t>
            </a:r>
            <a:r>
              <a:rPr kumimoji="1" lang="en-US" altLang="zh-TW" dirty="0"/>
              <a:t>Link</a:t>
            </a:r>
            <a:r>
              <a:rPr kumimoji="1" lang="zh-TW" altLang="en-US" dirty="0"/>
              <a:t> </a:t>
            </a:r>
            <a:r>
              <a:rPr kumimoji="1" lang="en-US" altLang="zh-TW" dirty="0"/>
              <a:t>program</a:t>
            </a:r>
            <a:endParaRPr kumimoji="1" lang="zh-TW" altLang="en-US" dirty="0"/>
          </a:p>
        </p:txBody>
      </p:sp>
      <p:sp>
        <p:nvSpPr>
          <p:cNvPr id="4" name="投影片編號版面配置區 3"/>
          <p:cNvSpPr>
            <a:spLocks noGrp="1"/>
          </p:cNvSpPr>
          <p:nvPr>
            <p:ph type="sldNum" sz="quarter" idx="12"/>
          </p:nvPr>
        </p:nvSpPr>
        <p:spPr/>
        <p:txBody>
          <a:bodyPr/>
          <a:lstStyle/>
          <a:p>
            <a:fld id="{0F5F8F5C-FF46-B040-BE83-581A05881DA0}" type="slidenum">
              <a:rPr kumimoji="1" lang="zh-TW" altLang="en-US" smtClean="0"/>
              <a:t>31</a:t>
            </a:fld>
            <a:endParaRPr kumimoji="1" lang="zh-TW" altLang="en-US"/>
          </a:p>
        </p:txBody>
      </p:sp>
      <p:sp>
        <p:nvSpPr>
          <p:cNvPr id="10" name="Rectangle 8"/>
          <p:cNvSpPr/>
          <p:nvPr/>
        </p:nvSpPr>
        <p:spPr>
          <a:xfrm>
            <a:off x="3934935" y="3668914"/>
            <a:ext cx="5208547" cy="2308324"/>
          </a:xfrm>
          <a:prstGeom prst="rect">
            <a:avLst/>
          </a:prstGeom>
        </p:spPr>
        <p:txBody>
          <a:bodyPr wrap="square">
            <a:spAutoFit/>
          </a:bodyPr>
          <a:lstStyle/>
          <a:p>
            <a:r>
              <a:rPr lang="en-US" b="0" i="1" u="sng" strike="noStrike" baseline="0" dirty="0" smtClean="0">
                <a:cs typeface="Times New Roman" panose="02020603050405020304" pitchFamily="18" charset="0"/>
              </a:rPr>
              <a:t>target</a:t>
            </a:r>
            <a:r>
              <a:rPr lang="en-US" altLang="zh-TW" b="0" i="1" u="none" strike="noStrike" baseline="0" dirty="0" smtClean="0">
                <a:cs typeface="Times New Roman" panose="02020603050405020304" pitchFamily="18" charset="0"/>
              </a:rPr>
              <a:t>:</a:t>
            </a:r>
            <a:r>
              <a:rPr lang="en-US" b="0" i="1" u="none" strike="noStrike" baseline="0" dirty="0" smtClean="0">
                <a:cs typeface="Times New Roman" panose="02020603050405020304" pitchFamily="18" charset="0"/>
              </a:rPr>
              <a:t> </a:t>
            </a:r>
            <a:endParaRPr lang="en-US" i="1" dirty="0">
              <a:cs typeface="Times New Roman" panose="02020603050405020304" pitchFamily="18" charset="0"/>
            </a:endParaRPr>
          </a:p>
          <a:p>
            <a:r>
              <a:rPr lang="zh-TW" altLang="zh-TW" i="1" dirty="0">
                <a:cs typeface="Times New Roman" panose="02020603050405020304" pitchFamily="18" charset="0"/>
              </a:rPr>
              <a:t> </a:t>
            </a:r>
            <a:r>
              <a:rPr lang="zh-TW" altLang="en-US" i="1" dirty="0" smtClean="0">
                <a:cs typeface="Times New Roman" panose="02020603050405020304" pitchFamily="18" charset="0"/>
              </a:rPr>
              <a:t>   </a:t>
            </a:r>
            <a:r>
              <a:rPr lang="en-US" altLang="zh-TW" b="0" i="1" u="none" strike="noStrike" baseline="0" dirty="0" smtClean="0">
                <a:cs typeface="Times New Roman" panose="02020603050405020304" pitchFamily="18" charset="0"/>
              </a:rPr>
              <a:t>T</a:t>
            </a:r>
            <a:r>
              <a:rPr lang="en-US" b="0" i="1" u="none" strike="noStrike" baseline="0" dirty="0" smtClean="0">
                <a:cs typeface="Times New Roman" panose="02020603050405020304" pitchFamily="18" charset="0"/>
              </a:rPr>
              <a:t>he </a:t>
            </a:r>
            <a:r>
              <a:rPr lang="en-US" altLang="zh-TW" b="0" i="1" u="none" strike="noStrike" baseline="0" dirty="0" smtClean="0">
                <a:cs typeface="Times New Roman" panose="02020603050405020304" pitchFamily="18" charset="0"/>
              </a:rPr>
              <a:t>file</a:t>
            </a:r>
            <a:r>
              <a:rPr lang="zh-TW" altLang="en-US" b="0" i="1" u="none" strike="noStrike" baseline="0" dirty="0" smtClean="0">
                <a:cs typeface="Times New Roman" panose="02020603050405020304" pitchFamily="18" charset="0"/>
              </a:rPr>
              <a:t> </a:t>
            </a:r>
            <a:r>
              <a:rPr lang="en-US" altLang="zh-TW" i="1" dirty="0" smtClean="0">
                <a:cs typeface="Times New Roman" panose="02020603050405020304" pitchFamily="18" charset="0"/>
              </a:rPr>
              <a:t>to</a:t>
            </a:r>
            <a:r>
              <a:rPr lang="zh-TW" altLang="en-US" i="1" dirty="0" smtClean="0">
                <a:cs typeface="Times New Roman" panose="02020603050405020304" pitchFamily="18" charset="0"/>
              </a:rPr>
              <a:t> </a:t>
            </a:r>
            <a:r>
              <a:rPr lang="en-US" b="0" i="1" u="none" strike="noStrike" baseline="0" dirty="0" smtClean="0">
                <a:cs typeface="Times New Roman" panose="02020603050405020304" pitchFamily="18" charset="0"/>
              </a:rPr>
              <a:t>ma</a:t>
            </a:r>
            <a:r>
              <a:rPr lang="en-US" altLang="zh-TW" b="0" i="1" u="none" strike="noStrike" baseline="0" dirty="0" smtClean="0">
                <a:cs typeface="Times New Roman" panose="02020603050405020304" pitchFamily="18" charset="0"/>
              </a:rPr>
              <a:t>ke</a:t>
            </a:r>
            <a:r>
              <a:rPr lang="en-US" b="0" i="1" u="none" strike="noStrike" baseline="0" dirty="0" smtClean="0">
                <a:cs typeface="Times New Roman" panose="02020603050405020304" pitchFamily="18" charset="0"/>
              </a:rPr>
              <a:t>.</a:t>
            </a:r>
            <a:r>
              <a:rPr lang="zh-TW" altLang="en-US" b="0" i="1" u="none" strike="noStrike" baseline="0" dirty="0" smtClean="0">
                <a:cs typeface="Times New Roman" panose="02020603050405020304" pitchFamily="18" charset="0"/>
              </a:rPr>
              <a:t> </a:t>
            </a:r>
            <a:r>
              <a:rPr lang="en-US" altLang="zh-TW" b="0" i="1" u="none" strike="noStrike" baseline="0" dirty="0" smtClean="0">
                <a:cs typeface="Times New Roman" panose="02020603050405020304" pitchFamily="18" charset="0"/>
              </a:rPr>
              <a:t>(</a:t>
            </a:r>
            <a:r>
              <a:rPr lang="en-US" altLang="zh-TW" i="1" dirty="0" smtClean="0">
                <a:cs typeface="Times New Roman" panose="02020603050405020304" pitchFamily="18" charset="0"/>
              </a:rPr>
              <a:t>E.g.</a:t>
            </a:r>
            <a:r>
              <a:rPr lang="zh-TW" altLang="en-US" i="1" dirty="0" smtClean="0">
                <a:cs typeface="Times New Roman" panose="02020603050405020304" pitchFamily="18" charset="0"/>
              </a:rPr>
              <a:t> </a:t>
            </a:r>
            <a:r>
              <a:rPr lang="en-US" altLang="zh-TW" b="0" i="1" u="none" strike="noStrike" baseline="0" dirty="0" smtClean="0">
                <a:cs typeface="Times New Roman" panose="02020603050405020304" pitchFamily="18" charset="0"/>
              </a:rPr>
              <a:t>exe/.o/other</a:t>
            </a:r>
            <a:r>
              <a:rPr lang="zh-TW" altLang="en-US" b="0" i="1" u="none" strike="noStrike" baseline="0" dirty="0" smtClean="0">
                <a:cs typeface="Times New Roman" panose="02020603050405020304" pitchFamily="18" charset="0"/>
              </a:rPr>
              <a:t> </a:t>
            </a:r>
            <a:r>
              <a:rPr lang="en-US" altLang="zh-TW" b="0" i="1" u="none" strike="noStrike" baseline="0" dirty="0" smtClean="0">
                <a:cs typeface="Times New Roman" panose="02020603050405020304" pitchFamily="18" charset="0"/>
              </a:rPr>
              <a:t>target)</a:t>
            </a:r>
            <a:endParaRPr lang="en-US" b="0" i="1" u="none" strike="noStrike" baseline="0" dirty="0" smtClean="0">
              <a:cs typeface="Times New Roman" panose="02020603050405020304" pitchFamily="18" charset="0"/>
            </a:endParaRPr>
          </a:p>
          <a:p>
            <a:r>
              <a:rPr lang="en-US" b="0" i="1" u="sng" strike="noStrike" baseline="0" dirty="0" smtClean="0">
                <a:cs typeface="Times New Roman" panose="02020603050405020304" pitchFamily="18" charset="0"/>
              </a:rPr>
              <a:t>prerequisites or dependents</a:t>
            </a:r>
            <a:r>
              <a:rPr lang="en-US" altLang="zh-TW" b="0" i="1" u="none" strike="noStrike" baseline="0" dirty="0" smtClean="0">
                <a:cs typeface="Times New Roman" panose="02020603050405020304" pitchFamily="18" charset="0"/>
              </a:rPr>
              <a:t>:</a:t>
            </a:r>
            <a:r>
              <a:rPr lang="en-US" b="0" i="1" u="none" strike="noStrike" baseline="0" dirty="0" smtClean="0">
                <a:cs typeface="Times New Roman" panose="02020603050405020304" pitchFamily="18" charset="0"/>
              </a:rPr>
              <a:t> </a:t>
            </a:r>
          </a:p>
          <a:p>
            <a:r>
              <a:rPr lang="zh-TW" altLang="zh-TW" i="1" dirty="0">
                <a:cs typeface="Times New Roman" panose="02020603050405020304" pitchFamily="18" charset="0"/>
              </a:rPr>
              <a:t> </a:t>
            </a:r>
            <a:r>
              <a:rPr lang="zh-TW" altLang="en-US" i="1" dirty="0" smtClean="0">
                <a:cs typeface="Times New Roman" panose="02020603050405020304" pitchFamily="18" charset="0"/>
              </a:rPr>
              <a:t>   </a:t>
            </a:r>
            <a:r>
              <a:rPr lang="en-US" altLang="zh-TW" i="1" dirty="0" smtClean="0">
                <a:cs typeface="Times New Roman" panose="02020603050405020304" pitchFamily="18" charset="0"/>
              </a:rPr>
              <a:t>The</a:t>
            </a:r>
            <a:r>
              <a:rPr lang="zh-TW" altLang="en-US" i="1" dirty="0" smtClean="0">
                <a:cs typeface="Times New Roman" panose="02020603050405020304" pitchFamily="18" charset="0"/>
              </a:rPr>
              <a:t> </a:t>
            </a:r>
            <a:r>
              <a:rPr lang="en-US" b="0" i="1" u="none" strike="noStrike" baseline="0" dirty="0" smtClean="0">
                <a:cs typeface="Times New Roman" panose="02020603050405020304" pitchFamily="18" charset="0"/>
              </a:rPr>
              <a:t>files that must exist before the target can be </a:t>
            </a:r>
            <a:r>
              <a:rPr lang="zh-TW" altLang="en-US" b="0" i="1" u="none" strike="noStrike" baseline="0" dirty="0" smtClean="0">
                <a:cs typeface="Times New Roman" panose="02020603050405020304" pitchFamily="18" charset="0"/>
              </a:rPr>
              <a:t>    </a:t>
            </a:r>
            <a:endParaRPr lang="en-US" altLang="zh-TW" b="0" i="1" u="none" strike="noStrike" baseline="0" dirty="0" smtClean="0">
              <a:cs typeface="Times New Roman" panose="02020603050405020304" pitchFamily="18" charset="0"/>
            </a:endParaRPr>
          </a:p>
          <a:p>
            <a:r>
              <a:rPr lang="zh-TW" altLang="zh-TW" i="1" dirty="0">
                <a:cs typeface="Times New Roman" panose="02020603050405020304" pitchFamily="18" charset="0"/>
              </a:rPr>
              <a:t> </a:t>
            </a:r>
            <a:r>
              <a:rPr lang="zh-TW" altLang="en-US" i="1" dirty="0" smtClean="0">
                <a:cs typeface="Times New Roman" panose="02020603050405020304" pitchFamily="18" charset="0"/>
              </a:rPr>
              <a:t>   </a:t>
            </a:r>
            <a:r>
              <a:rPr lang="en-US" b="0" i="1" u="none" strike="noStrike" baseline="0" dirty="0" smtClean="0">
                <a:cs typeface="Times New Roman" panose="02020603050405020304" pitchFamily="18" charset="0"/>
              </a:rPr>
              <a:t>successfully created.</a:t>
            </a:r>
            <a:r>
              <a:rPr lang="zh-TW" altLang="en-US" b="0" i="1" u="none" strike="noStrike" baseline="0" dirty="0" smtClean="0">
                <a:cs typeface="Times New Roman" panose="02020603050405020304" pitchFamily="18" charset="0"/>
              </a:rPr>
              <a:t> </a:t>
            </a:r>
            <a:r>
              <a:rPr lang="en-US" altLang="zh-TW" b="0" i="1" u="none" strike="noStrike" baseline="0" dirty="0" smtClean="0">
                <a:cs typeface="Times New Roman" panose="02020603050405020304" pitchFamily="18" charset="0"/>
              </a:rPr>
              <a:t>(E.g.</a:t>
            </a:r>
            <a:r>
              <a:rPr lang="zh-TW" altLang="en-US" b="0" i="1" u="none" strike="noStrike" baseline="0" dirty="0" smtClean="0">
                <a:cs typeface="Times New Roman" panose="02020603050405020304" pitchFamily="18" charset="0"/>
              </a:rPr>
              <a:t> </a:t>
            </a:r>
            <a:r>
              <a:rPr lang="en-US" altLang="zh-TW" b="0" i="1" u="none" strike="noStrike" baseline="0" dirty="0" smtClean="0">
                <a:cs typeface="Times New Roman" panose="02020603050405020304" pitchFamily="18" charset="0"/>
              </a:rPr>
              <a:t>other</a:t>
            </a:r>
            <a:r>
              <a:rPr lang="zh-TW" altLang="en-US" b="0" i="1" u="none" strike="noStrike" baseline="0" dirty="0" smtClean="0">
                <a:cs typeface="Times New Roman" panose="02020603050405020304" pitchFamily="18" charset="0"/>
              </a:rPr>
              <a:t> </a:t>
            </a:r>
            <a:r>
              <a:rPr lang="en-US" altLang="zh-TW" b="0" i="1" u="none" strike="noStrike" baseline="0" dirty="0" smtClean="0">
                <a:cs typeface="Times New Roman" panose="02020603050405020304" pitchFamily="18" charset="0"/>
              </a:rPr>
              <a:t>.c)</a:t>
            </a:r>
            <a:endParaRPr lang="en-US" b="0" i="1" u="none" strike="noStrike" baseline="0" dirty="0" smtClean="0">
              <a:cs typeface="Times New Roman" panose="02020603050405020304" pitchFamily="18" charset="0"/>
            </a:endParaRPr>
          </a:p>
          <a:p>
            <a:r>
              <a:rPr lang="en-US" b="0" i="1" u="sng" strike="noStrike" baseline="0" dirty="0" smtClean="0">
                <a:cs typeface="Times New Roman" panose="02020603050405020304" pitchFamily="18" charset="0"/>
              </a:rPr>
              <a:t>commands</a:t>
            </a:r>
            <a:r>
              <a:rPr lang="en-US" altLang="zh-TW" b="0" i="1" u="none" strike="noStrike" baseline="0" dirty="0" smtClean="0">
                <a:cs typeface="Times New Roman" panose="02020603050405020304" pitchFamily="18" charset="0"/>
              </a:rPr>
              <a:t>:</a:t>
            </a:r>
            <a:r>
              <a:rPr lang="en-US" b="0" i="1" u="none" strike="noStrike" baseline="0" dirty="0" smtClean="0">
                <a:cs typeface="Times New Roman" panose="02020603050405020304" pitchFamily="18" charset="0"/>
              </a:rPr>
              <a:t> </a:t>
            </a:r>
          </a:p>
          <a:p>
            <a:r>
              <a:rPr lang="zh-TW" altLang="zh-TW" i="1" dirty="0">
                <a:cs typeface="Times New Roman" panose="02020603050405020304" pitchFamily="18" charset="0"/>
              </a:rPr>
              <a:t> </a:t>
            </a:r>
            <a:r>
              <a:rPr lang="zh-TW" altLang="en-US" i="1" dirty="0" smtClean="0">
                <a:cs typeface="Times New Roman" panose="02020603050405020304" pitchFamily="18" charset="0"/>
              </a:rPr>
              <a:t>   </a:t>
            </a:r>
            <a:r>
              <a:rPr lang="en-US" altLang="zh-TW" i="1" dirty="0" smtClean="0">
                <a:cs typeface="Times New Roman" panose="02020603050405020304" pitchFamily="18" charset="0"/>
              </a:rPr>
              <a:t>T</a:t>
            </a:r>
            <a:r>
              <a:rPr lang="en-US" altLang="zh-TW" b="0" i="1" u="none" strike="noStrike" baseline="0" dirty="0" smtClean="0">
                <a:cs typeface="Times New Roman" panose="02020603050405020304" pitchFamily="18" charset="0"/>
              </a:rPr>
              <a:t>he</a:t>
            </a:r>
            <a:r>
              <a:rPr lang="zh-TW" altLang="en-US" b="0" i="1" u="none" strike="noStrike" baseline="0" dirty="0" smtClean="0">
                <a:cs typeface="Times New Roman" panose="02020603050405020304" pitchFamily="18" charset="0"/>
              </a:rPr>
              <a:t> </a:t>
            </a:r>
            <a:r>
              <a:rPr lang="en-US" b="0" i="1" u="none" strike="noStrike" baseline="0" dirty="0" smtClean="0">
                <a:cs typeface="Times New Roman" panose="02020603050405020304" pitchFamily="18" charset="0"/>
              </a:rPr>
              <a:t>shell commands to create the target </a:t>
            </a:r>
          </a:p>
          <a:p>
            <a:r>
              <a:rPr lang="zh-TW" altLang="en-US" i="1" dirty="0">
                <a:cs typeface="Times New Roman" panose="02020603050405020304" pitchFamily="18" charset="0"/>
              </a:rPr>
              <a:t> </a:t>
            </a:r>
            <a:r>
              <a:rPr lang="zh-TW" altLang="en-US" i="1" dirty="0" smtClean="0">
                <a:cs typeface="Times New Roman" panose="02020603050405020304" pitchFamily="18" charset="0"/>
              </a:rPr>
              <a:t>   </a:t>
            </a:r>
            <a:r>
              <a:rPr lang="en-US" b="0" i="1" u="none" strike="noStrike" baseline="0" dirty="0" smtClean="0">
                <a:cs typeface="Times New Roman" panose="02020603050405020304" pitchFamily="18" charset="0"/>
              </a:rPr>
              <a:t>from the prerequisites.</a:t>
            </a:r>
            <a:r>
              <a:rPr lang="zh-TW" altLang="en-US" b="0" i="1" u="none" strike="noStrike" baseline="0" dirty="0" smtClean="0">
                <a:cs typeface="Times New Roman" panose="02020603050405020304" pitchFamily="18" charset="0"/>
              </a:rPr>
              <a:t> </a:t>
            </a:r>
            <a:r>
              <a:rPr lang="en-US" altLang="zh-TW" b="0" i="1" u="none" strike="noStrike" baseline="0" dirty="0" smtClean="0">
                <a:cs typeface="Times New Roman" panose="02020603050405020304" pitchFamily="18" charset="0"/>
              </a:rPr>
              <a:t>(E.g.</a:t>
            </a:r>
            <a:r>
              <a:rPr lang="zh-TW" altLang="en-US" b="0" i="1" u="none" strike="noStrike" baseline="0" dirty="0" smtClean="0">
                <a:cs typeface="Times New Roman" panose="02020603050405020304" pitchFamily="18" charset="0"/>
              </a:rPr>
              <a:t> </a:t>
            </a:r>
            <a:r>
              <a:rPr lang="en-US" altLang="zh-TW" i="1" dirty="0" err="1" smtClean="0">
                <a:cs typeface="Times New Roman" panose="02020603050405020304" pitchFamily="18" charset="0"/>
              </a:rPr>
              <a:t>gcc</a:t>
            </a:r>
            <a:r>
              <a:rPr lang="zh-TW" altLang="en-US" i="1" dirty="0" smtClean="0">
                <a:cs typeface="Times New Roman" panose="02020603050405020304" pitchFamily="18" charset="0"/>
              </a:rPr>
              <a:t> </a:t>
            </a:r>
            <a:r>
              <a:rPr lang="is-IS" altLang="zh-TW" i="1" dirty="0" smtClean="0">
                <a:cs typeface="Times New Roman" panose="02020603050405020304" pitchFamily="18" charset="0"/>
              </a:rPr>
              <a:t>……</a:t>
            </a:r>
            <a:r>
              <a:rPr lang="en-US" altLang="zh-TW" b="0" i="1" u="none" strike="noStrike" baseline="0" dirty="0" smtClean="0">
                <a:cs typeface="Times New Roman" panose="02020603050405020304" pitchFamily="18" charset="0"/>
              </a:rPr>
              <a:t>)</a:t>
            </a:r>
            <a:endParaRPr lang="en-US" i="1" dirty="0">
              <a:cs typeface="Times New Roman" panose="02020603050405020304" pitchFamily="18" charset="0"/>
            </a:endParaRPr>
          </a:p>
        </p:txBody>
      </p:sp>
      <p:grpSp>
        <p:nvGrpSpPr>
          <p:cNvPr id="12" name="群組 11"/>
          <p:cNvGrpSpPr/>
          <p:nvPr/>
        </p:nvGrpSpPr>
        <p:grpSpPr>
          <a:xfrm>
            <a:off x="357171" y="2185064"/>
            <a:ext cx="3514899" cy="3261344"/>
            <a:chOff x="357171" y="2185064"/>
            <a:chExt cx="3514899" cy="3261344"/>
          </a:xfrm>
        </p:grpSpPr>
        <p:sp>
          <p:nvSpPr>
            <p:cNvPr id="13" name="文字方塊 12"/>
            <p:cNvSpPr txBox="1">
              <a:spLocks noChangeArrowheads="1"/>
            </p:cNvSpPr>
            <p:nvPr/>
          </p:nvSpPr>
          <p:spPr bwMode="auto">
            <a:xfrm>
              <a:off x="357171" y="2185064"/>
              <a:ext cx="1194840" cy="461665"/>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rot="0" vert="horz" wrap="square" lIns="91440" tIns="45720" rIns="91440" bIns="45720" anchor="t" anchorCtr="0">
              <a:spAutoFit/>
            </a:bodyPr>
            <a:lstStyle/>
            <a:p>
              <a:pPr algn="ctr">
                <a:spcAft>
                  <a:spcPts val="0"/>
                </a:spcAft>
              </a:pPr>
              <a:r>
                <a:rPr lang="en-US" altLang="zh-TW" sz="2400" kern="100" dirty="0" err="1" smtClean="0">
                  <a:latin typeface="Calibri"/>
                  <a:ea typeface="新細明體"/>
                  <a:cs typeface="Times New Roman"/>
                </a:rPr>
                <a:t>h</a:t>
              </a:r>
              <a:r>
                <a:rPr lang="en-US" altLang="zh-TW" sz="2400" kern="100" dirty="0" err="1" smtClean="0">
                  <a:effectLst/>
                  <a:latin typeface="Calibri"/>
                  <a:ea typeface="新細明體"/>
                  <a:cs typeface="Times New Roman"/>
                </a:rPr>
                <a:t>ello.c</a:t>
              </a:r>
              <a:endParaRPr lang="zh-TW" sz="2400" kern="100" dirty="0">
                <a:effectLst/>
                <a:latin typeface="Calibri"/>
                <a:ea typeface="新細明體"/>
                <a:cs typeface="Times New Roman"/>
              </a:endParaRPr>
            </a:p>
          </p:txBody>
        </p:sp>
        <p:sp>
          <p:nvSpPr>
            <p:cNvPr id="14" name="文字方塊 13"/>
            <p:cNvSpPr txBox="1">
              <a:spLocks noChangeArrowheads="1"/>
            </p:cNvSpPr>
            <p:nvPr/>
          </p:nvSpPr>
          <p:spPr bwMode="auto">
            <a:xfrm>
              <a:off x="2043822" y="2185064"/>
              <a:ext cx="1115475" cy="461665"/>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rot="0" vert="horz" wrap="square" lIns="91440" tIns="45720" rIns="91440" bIns="45720" anchor="t" anchorCtr="0">
              <a:spAutoFit/>
            </a:bodyPr>
            <a:lstStyle/>
            <a:p>
              <a:pPr algn="ctr">
                <a:spcAft>
                  <a:spcPts val="0"/>
                </a:spcAft>
              </a:pPr>
              <a:r>
                <a:rPr lang="en-US" altLang="zh-TW" sz="2400" kern="100" dirty="0" err="1" smtClean="0">
                  <a:latin typeface="Calibri"/>
                  <a:ea typeface="新細明體"/>
                  <a:cs typeface="Times New Roman"/>
                </a:rPr>
                <a:t>a</a:t>
              </a:r>
              <a:r>
                <a:rPr lang="en-US" altLang="zh-TW" sz="2400" kern="100" dirty="0" err="1" smtClean="0">
                  <a:effectLst/>
                  <a:latin typeface="Calibri"/>
                  <a:ea typeface="新細明體"/>
                  <a:cs typeface="Times New Roman"/>
                </a:rPr>
                <a:t>.c</a:t>
              </a:r>
              <a:endParaRPr lang="zh-TW" sz="2400" kern="100" dirty="0">
                <a:effectLst/>
                <a:latin typeface="Calibri"/>
                <a:ea typeface="新細明體"/>
                <a:cs typeface="Times New Roman"/>
              </a:endParaRPr>
            </a:p>
          </p:txBody>
        </p:sp>
        <p:sp>
          <p:nvSpPr>
            <p:cNvPr id="15" name="Rectangle 104"/>
            <p:cNvSpPr/>
            <p:nvPr/>
          </p:nvSpPr>
          <p:spPr>
            <a:xfrm>
              <a:off x="868551" y="4630130"/>
              <a:ext cx="1781908" cy="816278"/>
            </a:xfrm>
            <a:prstGeom prst="rect">
              <a:avLst/>
            </a:prstGeom>
            <a:solidFill>
              <a:srgbClr val="4444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Executable File</a:t>
              </a:r>
            </a:p>
            <a:p>
              <a:pPr algn="ctr"/>
              <a:r>
                <a:rPr lang="en-US" altLang="zh-TW" sz="2000" dirty="0" smtClean="0">
                  <a:solidFill>
                    <a:schemeClr val="bg1"/>
                  </a:solidFill>
                </a:rPr>
                <a:t>hello</a:t>
              </a:r>
              <a:endParaRPr lang="en-US" sz="2000" dirty="0" smtClean="0">
                <a:solidFill>
                  <a:schemeClr val="bg1"/>
                </a:solidFill>
              </a:endParaRPr>
            </a:p>
          </p:txBody>
        </p:sp>
        <p:cxnSp>
          <p:nvCxnSpPr>
            <p:cNvPr id="16" name="直線單箭頭接點 204"/>
            <p:cNvCxnSpPr/>
            <p:nvPr/>
          </p:nvCxnSpPr>
          <p:spPr>
            <a:xfrm>
              <a:off x="1224764" y="4074659"/>
              <a:ext cx="503269" cy="481263"/>
            </a:xfrm>
            <a:prstGeom prst="straightConnector1">
              <a:avLst/>
            </a:prstGeom>
            <a:ln w="28575" cmpd="sng">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直線單箭頭接點 204"/>
            <p:cNvCxnSpPr/>
            <p:nvPr/>
          </p:nvCxnSpPr>
          <p:spPr>
            <a:xfrm flipH="1">
              <a:off x="1813567" y="4074659"/>
              <a:ext cx="513363" cy="481263"/>
            </a:xfrm>
            <a:prstGeom prst="straightConnector1">
              <a:avLst/>
            </a:prstGeom>
            <a:ln w="28575" cmpd="sng">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18" name="文字方塊 17"/>
            <p:cNvSpPr txBox="1">
              <a:spLocks noChangeArrowheads="1"/>
            </p:cNvSpPr>
            <p:nvPr/>
          </p:nvSpPr>
          <p:spPr bwMode="auto">
            <a:xfrm>
              <a:off x="357171" y="3505439"/>
              <a:ext cx="1194840"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rot="0" vert="horz" wrap="square" lIns="91440" tIns="45720" rIns="91440" bIns="45720" anchor="t" anchorCtr="0">
              <a:spAutoFit/>
            </a:bodyPr>
            <a:lstStyle/>
            <a:p>
              <a:pPr algn="ctr">
                <a:spcAft>
                  <a:spcPts val="0"/>
                </a:spcAft>
              </a:pPr>
              <a:r>
                <a:rPr lang="en-US" altLang="zh-TW" sz="2400" kern="100" dirty="0" err="1" smtClean="0">
                  <a:latin typeface="Calibri"/>
                  <a:ea typeface="新細明體"/>
                  <a:cs typeface="Times New Roman"/>
                </a:rPr>
                <a:t>h</a:t>
              </a:r>
              <a:r>
                <a:rPr lang="en-US" altLang="zh-TW" sz="2400" kern="100" dirty="0" err="1" smtClean="0">
                  <a:effectLst/>
                  <a:latin typeface="Calibri"/>
                  <a:ea typeface="新細明體"/>
                  <a:cs typeface="Times New Roman"/>
                </a:rPr>
                <a:t>ello.o</a:t>
              </a:r>
              <a:endParaRPr lang="zh-TW" sz="2400" kern="100" dirty="0">
                <a:effectLst/>
                <a:latin typeface="Calibri"/>
                <a:ea typeface="新細明體"/>
                <a:cs typeface="Times New Roman"/>
              </a:endParaRPr>
            </a:p>
          </p:txBody>
        </p:sp>
        <p:sp>
          <p:nvSpPr>
            <p:cNvPr id="19" name="文字方塊 18"/>
            <p:cNvSpPr txBox="1">
              <a:spLocks noChangeArrowheads="1"/>
            </p:cNvSpPr>
            <p:nvPr/>
          </p:nvSpPr>
          <p:spPr bwMode="auto">
            <a:xfrm>
              <a:off x="2043822" y="3505439"/>
              <a:ext cx="11154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rot="0" vert="horz" wrap="square" lIns="91440" tIns="45720" rIns="91440" bIns="45720" anchor="t" anchorCtr="0">
              <a:spAutoFit/>
            </a:bodyPr>
            <a:lstStyle/>
            <a:p>
              <a:pPr algn="ctr">
                <a:spcAft>
                  <a:spcPts val="0"/>
                </a:spcAft>
              </a:pPr>
              <a:r>
                <a:rPr lang="en-US" altLang="zh-TW" sz="2400" kern="100" dirty="0" err="1" smtClean="0">
                  <a:latin typeface="Calibri"/>
                  <a:ea typeface="新細明體"/>
                  <a:cs typeface="Times New Roman"/>
                </a:rPr>
                <a:t>a</a:t>
              </a:r>
              <a:r>
                <a:rPr lang="en-US" altLang="zh-TW" sz="2400" kern="100" dirty="0" err="1" smtClean="0">
                  <a:effectLst/>
                  <a:latin typeface="Calibri"/>
                  <a:ea typeface="新細明體"/>
                  <a:cs typeface="Times New Roman"/>
                </a:rPr>
                <a:t>.o</a:t>
              </a:r>
              <a:endParaRPr lang="zh-TW" sz="2400" kern="100" dirty="0">
                <a:effectLst/>
                <a:latin typeface="Calibri"/>
                <a:ea typeface="新細明體"/>
                <a:cs typeface="Times New Roman"/>
              </a:endParaRPr>
            </a:p>
          </p:txBody>
        </p:sp>
        <p:cxnSp>
          <p:nvCxnSpPr>
            <p:cNvPr id="20" name="直線單箭頭接點 204"/>
            <p:cNvCxnSpPr/>
            <p:nvPr/>
          </p:nvCxnSpPr>
          <p:spPr>
            <a:xfrm flipH="1">
              <a:off x="2628872" y="2777921"/>
              <a:ext cx="1" cy="597373"/>
            </a:xfrm>
            <a:prstGeom prst="straightConnector1">
              <a:avLst/>
            </a:prstGeom>
            <a:ln w="28575" cmpd="sng">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cxnSp>
          <p:nvCxnSpPr>
            <p:cNvPr id="21" name="直線單箭頭接點 204"/>
            <p:cNvCxnSpPr/>
            <p:nvPr/>
          </p:nvCxnSpPr>
          <p:spPr>
            <a:xfrm>
              <a:off x="973129" y="2762901"/>
              <a:ext cx="0" cy="612393"/>
            </a:xfrm>
            <a:prstGeom prst="straightConnector1">
              <a:avLst/>
            </a:prstGeom>
            <a:ln w="28575" cmpd="sng">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22" name="文字方塊 21"/>
            <p:cNvSpPr txBox="1">
              <a:spLocks noChangeArrowheads="1"/>
            </p:cNvSpPr>
            <p:nvPr/>
          </p:nvSpPr>
          <p:spPr bwMode="auto">
            <a:xfrm>
              <a:off x="1008405" y="2956930"/>
              <a:ext cx="1425546" cy="369332"/>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altLang="zh-TW" kern="100" dirty="0" err="1" smtClean="0">
                  <a:latin typeface="Calibri"/>
                  <a:ea typeface="新細明體"/>
                  <a:cs typeface="Times New Roman"/>
                </a:rPr>
                <a:t>gcc</a:t>
              </a:r>
              <a:r>
                <a:rPr lang="zh-TW" altLang="en-US" kern="100" dirty="0" smtClean="0">
                  <a:latin typeface="Calibri"/>
                  <a:ea typeface="新細明體"/>
                  <a:cs typeface="Times New Roman"/>
                </a:rPr>
                <a:t> </a:t>
              </a:r>
              <a:r>
                <a:rPr lang="en-US" altLang="zh-TW" kern="100" dirty="0" smtClean="0">
                  <a:latin typeface="Calibri"/>
                  <a:ea typeface="新細明體"/>
                  <a:cs typeface="Times New Roman"/>
                </a:rPr>
                <a:t>–c</a:t>
              </a:r>
              <a:r>
                <a:rPr lang="zh-TW" altLang="en-US" kern="100" dirty="0" smtClean="0">
                  <a:latin typeface="Calibri"/>
                  <a:ea typeface="新細明體"/>
                  <a:cs typeface="Times New Roman"/>
                </a:rPr>
                <a:t> </a:t>
              </a:r>
              <a:r>
                <a:rPr lang="en-US" altLang="zh-TW" kern="100" dirty="0" err="1" smtClean="0">
                  <a:latin typeface="Calibri"/>
                  <a:ea typeface="新細明體"/>
                  <a:cs typeface="Times New Roman"/>
                </a:rPr>
                <a:t>hello.c</a:t>
              </a:r>
              <a:endParaRPr lang="zh-TW" kern="100" dirty="0">
                <a:effectLst/>
                <a:latin typeface="Calibri"/>
                <a:ea typeface="新細明體"/>
                <a:cs typeface="Times New Roman"/>
              </a:endParaRPr>
            </a:p>
          </p:txBody>
        </p:sp>
        <p:sp>
          <p:nvSpPr>
            <p:cNvPr id="23" name="文字方塊 22"/>
            <p:cNvSpPr txBox="1">
              <a:spLocks noChangeArrowheads="1"/>
            </p:cNvSpPr>
            <p:nvPr/>
          </p:nvSpPr>
          <p:spPr bwMode="auto">
            <a:xfrm>
              <a:off x="2446524" y="2949844"/>
              <a:ext cx="1425546" cy="369332"/>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altLang="zh-TW" kern="100" dirty="0" err="1" smtClean="0">
                  <a:latin typeface="Calibri"/>
                  <a:ea typeface="新細明體"/>
                  <a:cs typeface="Times New Roman"/>
                </a:rPr>
                <a:t>gcc</a:t>
              </a:r>
              <a:r>
                <a:rPr lang="zh-TW" altLang="en-US" kern="100" dirty="0" smtClean="0">
                  <a:latin typeface="Calibri"/>
                  <a:ea typeface="新細明體"/>
                  <a:cs typeface="Times New Roman"/>
                </a:rPr>
                <a:t> </a:t>
              </a:r>
              <a:r>
                <a:rPr lang="en-US" altLang="zh-TW" kern="100" dirty="0" smtClean="0">
                  <a:latin typeface="Calibri"/>
                  <a:ea typeface="新細明體"/>
                  <a:cs typeface="Times New Roman"/>
                </a:rPr>
                <a:t>–c</a:t>
              </a:r>
              <a:r>
                <a:rPr lang="zh-TW" altLang="en-US" kern="100" dirty="0" smtClean="0">
                  <a:latin typeface="Calibri"/>
                  <a:ea typeface="新細明體"/>
                  <a:cs typeface="Times New Roman"/>
                </a:rPr>
                <a:t> </a:t>
              </a:r>
              <a:r>
                <a:rPr lang="en-US" altLang="zh-TW" kern="100" dirty="0" err="1" smtClean="0">
                  <a:latin typeface="Calibri"/>
                  <a:ea typeface="新細明體"/>
                  <a:cs typeface="Times New Roman"/>
                </a:rPr>
                <a:t>a.c</a:t>
              </a:r>
              <a:endParaRPr lang="zh-TW" kern="100" dirty="0">
                <a:effectLst/>
                <a:latin typeface="Calibri"/>
                <a:ea typeface="新細明體"/>
                <a:cs typeface="Times New Roman"/>
              </a:endParaRPr>
            </a:p>
          </p:txBody>
        </p:sp>
        <p:sp>
          <p:nvSpPr>
            <p:cNvPr id="24" name="文字方塊 23"/>
            <p:cNvSpPr txBox="1">
              <a:spLocks noChangeArrowheads="1"/>
            </p:cNvSpPr>
            <p:nvPr/>
          </p:nvSpPr>
          <p:spPr bwMode="auto">
            <a:xfrm>
              <a:off x="2097672" y="3992971"/>
              <a:ext cx="1425546" cy="646331"/>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altLang="zh-TW" kern="100" dirty="0" err="1" smtClean="0">
                  <a:latin typeface="Calibri"/>
                  <a:ea typeface="新細明體"/>
                  <a:cs typeface="Times New Roman"/>
                </a:rPr>
                <a:t>gcc</a:t>
              </a:r>
              <a:r>
                <a:rPr lang="zh-TW" altLang="en-US" kern="100" dirty="0" smtClean="0">
                  <a:latin typeface="Calibri"/>
                  <a:ea typeface="新細明體"/>
                  <a:cs typeface="Times New Roman"/>
                </a:rPr>
                <a:t> </a:t>
              </a:r>
              <a:r>
                <a:rPr lang="en-US" altLang="zh-TW" kern="100" dirty="0" smtClean="0">
                  <a:latin typeface="Calibri"/>
                  <a:ea typeface="新細明體"/>
                  <a:cs typeface="Times New Roman"/>
                </a:rPr>
                <a:t>–o</a:t>
              </a:r>
              <a:r>
                <a:rPr lang="zh-TW" altLang="en-US" kern="100" dirty="0" smtClean="0">
                  <a:latin typeface="Calibri"/>
                  <a:ea typeface="新細明體"/>
                  <a:cs typeface="Times New Roman"/>
                </a:rPr>
                <a:t> </a:t>
              </a:r>
              <a:r>
                <a:rPr lang="en-US" altLang="zh-TW" kern="100" dirty="0" smtClean="0">
                  <a:latin typeface="Calibri"/>
                  <a:ea typeface="新細明體"/>
                  <a:cs typeface="Times New Roman"/>
                </a:rPr>
                <a:t>hello</a:t>
              </a:r>
              <a:r>
                <a:rPr lang="zh-TW" altLang="en-US" kern="100" dirty="0" smtClean="0">
                  <a:latin typeface="Calibri"/>
                  <a:ea typeface="新細明體"/>
                  <a:cs typeface="Times New Roman"/>
                </a:rPr>
                <a:t> </a:t>
              </a:r>
              <a:r>
                <a:rPr lang="en-US" altLang="zh-TW" kern="100" dirty="0" err="1" smtClean="0">
                  <a:latin typeface="Calibri"/>
                  <a:ea typeface="新細明體"/>
                  <a:cs typeface="Times New Roman"/>
                </a:rPr>
                <a:t>hello.o</a:t>
              </a:r>
              <a:r>
                <a:rPr lang="zh-TW" altLang="en-US" kern="100" dirty="0" smtClean="0">
                  <a:latin typeface="Calibri"/>
                  <a:ea typeface="新細明體"/>
                  <a:cs typeface="Times New Roman"/>
                </a:rPr>
                <a:t> </a:t>
              </a:r>
              <a:r>
                <a:rPr lang="en-US" altLang="zh-TW" kern="100" dirty="0" err="1" smtClean="0">
                  <a:latin typeface="Calibri"/>
                  <a:ea typeface="新細明體"/>
                  <a:cs typeface="Times New Roman"/>
                </a:rPr>
                <a:t>a.o</a:t>
              </a:r>
              <a:endParaRPr lang="zh-TW" kern="100" dirty="0">
                <a:effectLst/>
                <a:latin typeface="Calibri"/>
                <a:ea typeface="新細明體"/>
                <a:cs typeface="Times New Roman"/>
              </a:endParaRPr>
            </a:p>
          </p:txBody>
        </p:sp>
      </p:grpSp>
      <p:sp>
        <p:nvSpPr>
          <p:cNvPr id="37" name="Rectangle 1"/>
          <p:cNvSpPr>
            <a:spLocks noChangeArrowheads="1"/>
          </p:cNvSpPr>
          <p:nvPr/>
        </p:nvSpPr>
        <p:spPr bwMode="auto">
          <a:xfrm>
            <a:off x="4887393" y="2179135"/>
            <a:ext cx="2898274" cy="1015663"/>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it-IT" sz="2000" dirty="0" smtClean="0">
                <a:cs typeface="Consolas" panose="020B0609020204030204" pitchFamily="49" charset="0"/>
              </a:rPr>
              <a:t> </a:t>
            </a:r>
            <a:r>
              <a:rPr lang="it-IT" sz="2000" dirty="0">
                <a:solidFill>
                  <a:srgbClr val="000090"/>
                </a:solidFill>
                <a:cs typeface="Consolas" panose="020B0609020204030204" pitchFamily="49" charset="0"/>
              </a:rPr>
              <a:t>target</a:t>
            </a:r>
            <a:r>
              <a:rPr lang="it-IT" sz="2000" dirty="0">
                <a:cs typeface="Consolas" panose="020B0609020204030204" pitchFamily="49" charset="0"/>
              </a:rPr>
              <a:t> ... : </a:t>
            </a:r>
            <a:r>
              <a:rPr lang="it-IT" sz="2000" dirty="0" err="1" smtClean="0">
                <a:solidFill>
                  <a:srgbClr val="008000"/>
                </a:solidFill>
                <a:cs typeface="Consolas" panose="020B0609020204030204" pitchFamily="49" charset="0"/>
              </a:rPr>
              <a:t>prerequisites</a:t>
            </a:r>
            <a:r>
              <a:rPr lang="it-IT" sz="2000" dirty="0" smtClean="0">
                <a:cs typeface="Consolas" panose="020B0609020204030204" pitchFamily="49" charset="0"/>
              </a:rPr>
              <a:t>.</a:t>
            </a:r>
            <a:r>
              <a:rPr lang="it-IT" sz="2000" dirty="0">
                <a:cs typeface="Consolas" panose="020B0609020204030204" pitchFamily="49" charset="0"/>
              </a:rPr>
              <a:t>..</a:t>
            </a:r>
          </a:p>
          <a:p>
            <a:pPr lvl="0" defTabSz="914400" eaLnBrk="0" fontAlgn="base" hangingPunct="0">
              <a:spcBef>
                <a:spcPct val="0"/>
              </a:spcBef>
              <a:spcAft>
                <a:spcPct val="0"/>
              </a:spcAft>
            </a:pPr>
            <a:r>
              <a:rPr lang="en-US" altLang="zh-TW" sz="2000" dirty="0" smtClean="0">
                <a:cs typeface="Consolas" panose="020B0609020204030204" pitchFamily="49" charset="0"/>
              </a:rPr>
              <a:t>&lt;TAB&gt;</a:t>
            </a:r>
            <a:r>
              <a:rPr lang="zh-TW" altLang="en-US" sz="2000" dirty="0" smtClean="0">
                <a:cs typeface="Consolas" panose="020B0609020204030204" pitchFamily="49" charset="0"/>
              </a:rPr>
              <a:t> </a:t>
            </a:r>
            <a:r>
              <a:rPr lang="it-IT" sz="2000" dirty="0" err="1" smtClean="0">
                <a:solidFill>
                  <a:srgbClr val="FF6600"/>
                </a:solidFill>
                <a:cs typeface="Consolas" panose="020B0609020204030204" pitchFamily="49" charset="0"/>
              </a:rPr>
              <a:t>command</a:t>
            </a:r>
            <a:endParaRPr lang="it-IT" sz="2000" dirty="0">
              <a:solidFill>
                <a:srgbClr val="FF6600"/>
              </a:solidFill>
              <a:cs typeface="Consolas" panose="020B0609020204030204" pitchFamily="49" charset="0"/>
            </a:endParaRPr>
          </a:p>
          <a:p>
            <a:pPr lvl="0" defTabSz="914400" eaLnBrk="0" fontAlgn="base" hangingPunct="0">
              <a:spcBef>
                <a:spcPct val="0"/>
              </a:spcBef>
              <a:spcAft>
                <a:spcPct val="0"/>
              </a:spcAft>
            </a:pPr>
            <a:r>
              <a:rPr lang="en-US" altLang="zh-TW" sz="2000" dirty="0" smtClean="0">
                <a:cs typeface="Consolas" panose="020B0609020204030204" pitchFamily="49" charset="0"/>
              </a:rPr>
              <a:t>&lt;TAB&gt;</a:t>
            </a:r>
            <a:r>
              <a:rPr lang="zh-TW" altLang="en-US" sz="2000" dirty="0" smtClean="0">
                <a:cs typeface="Consolas" panose="020B0609020204030204" pitchFamily="49" charset="0"/>
              </a:rPr>
              <a:t> </a:t>
            </a:r>
            <a:r>
              <a:rPr lang="is-IS" sz="2000" dirty="0" smtClean="0">
                <a:cs typeface="Consolas" panose="020B0609020204030204" pitchFamily="49" charset="0"/>
              </a:rPr>
              <a:t>…</a:t>
            </a:r>
            <a:endParaRPr kumimoji="0" lang="en-US" sz="2000" i="0" u="none" strike="noStrike" cap="none" normalizeH="0" baseline="0" dirty="0" smtClean="0">
              <a:ln>
                <a:noFill/>
              </a:ln>
              <a:effectLst/>
              <a:cs typeface="Consolas" panose="020B0609020204030204" pitchFamily="49" charset="0"/>
            </a:endParaRPr>
          </a:p>
        </p:txBody>
      </p:sp>
      <p:sp>
        <p:nvSpPr>
          <p:cNvPr id="38" name="文字方塊 37"/>
          <p:cNvSpPr txBox="1">
            <a:spLocks noChangeArrowheads="1"/>
          </p:cNvSpPr>
          <p:nvPr/>
        </p:nvSpPr>
        <p:spPr bwMode="auto">
          <a:xfrm>
            <a:off x="3758466" y="1619400"/>
            <a:ext cx="2327980" cy="461665"/>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altLang="zh-TW" sz="2400" u="sng" kern="100" dirty="0" err="1" smtClean="0">
                <a:effectLst/>
                <a:latin typeface="Calibri"/>
                <a:ea typeface="新細明體"/>
                <a:cs typeface="Times New Roman"/>
              </a:rPr>
              <a:t>Makefile</a:t>
            </a:r>
            <a:r>
              <a:rPr lang="zh-TW" altLang="en-US" sz="2400" u="sng" kern="100" dirty="0" smtClean="0">
                <a:effectLst/>
                <a:latin typeface="Calibri"/>
                <a:ea typeface="新細明體"/>
                <a:cs typeface="Times New Roman"/>
              </a:rPr>
              <a:t> </a:t>
            </a:r>
            <a:r>
              <a:rPr lang="en-US" altLang="zh-TW" sz="2400" u="sng" kern="100" dirty="0" smtClean="0">
                <a:effectLst/>
                <a:latin typeface="Calibri"/>
                <a:ea typeface="新細明體"/>
                <a:cs typeface="Times New Roman"/>
              </a:rPr>
              <a:t>Rule:</a:t>
            </a:r>
            <a:endParaRPr lang="zh-TW" sz="2400" u="sng" kern="100" dirty="0">
              <a:effectLst/>
              <a:latin typeface="Calibri"/>
              <a:ea typeface="新細明體"/>
              <a:cs typeface="Times New Roman"/>
            </a:endParaRPr>
          </a:p>
        </p:txBody>
      </p:sp>
    </p:spTree>
    <p:extLst>
      <p:ext uri="{BB962C8B-B14F-4D97-AF65-F5344CB8AC3E}">
        <p14:creationId xmlns:p14="http://schemas.microsoft.com/office/powerpoint/2010/main" val="402239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7" grpId="0" animBg="1"/>
      <p:bldP spid="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err="1"/>
              <a:t>Makefile</a:t>
            </a:r>
            <a:r>
              <a:rPr kumimoji="1" lang="en-US" altLang="zh-TW" dirty="0"/>
              <a:t>:</a:t>
            </a:r>
            <a:r>
              <a:rPr kumimoji="1" lang="zh-TW" altLang="en-US" dirty="0"/>
              <a:t> </a:t>
            </a:r>
            <a:r>
              <a:rPr kumimoji="1" lang="en-US" altLang="zh-TW" dirty="0"/>
              <a:t>Compile</a:t>
            </a:r>
            <a:r>
              <a:rPr kumimoji="1" lang="zh-TW" altLang="en-US" dirty="0"/>
              <a:t> </a:t>
            </a:r>
            <a:r>
              <a:rPr kumimoji="1" lang="en-US" altLang="zh-TW" dirty="0"/>
              <a:t>&amp;</a:t>
            </a:r>
            <a:r>
              <a:rPr kumimoji="1" lang="zh-TW" altLang="en-US" dirty="0"/>
              <a:t> </a:t>
            </a:r>
            <a:r>
              <a:rPr kumimoji="1" lang="en-US" altLang="zh-TW" dirty="0"/>
              <a:t>Link</a:t>
            </a:r>
            <a:r>
              <a:rPr kumimoji="1" lang="zh-TW" altLang="en-US" dirty="0"/>
              <a:t> </a:t>
            </a:r>
            <a:r>
              <a:rPr kumimoji="1" lang="en-US" altLang="zh-TW" dirty="0"/>
              <a:t>program</a:t>
            </a:r>
            <a:endParaRPr kumimoji="1" lang="zh-TW" altLang="en-US" dirty="0"/>
          </a:p>
        </p:txBody>
      </p:sp>
      <p:sp>
        <p:nvSpPr>
          <p:cNvPr id="4" name="投影片編號版面配置區 3"/>
          <p:cNvSpPr>
            <a:spLocks noGrp="1"/>
          </p:cNvSpPr>
          <p:nvPr>
            <p:ph type="sldNum" sz="quarter" idx="12"/>
          </p:nvPr>
        </p:nvSpPr>
        <p:spPr/>
        <p:txBody>
          <a:bodyPr/>
          <a:lstStyle/>
          <a:p>
            <a:fld id="{0F5F8F5C-FF46-B040-BE83-581A05881DA0}" type="slidenum">
              <a:rPr kumimoji="1" lang="zh-TW" altLang="en-US" smtClean="0"/>
              <a:t>32</a:t>
            </a:fld>
            <a:endParaRPr kumimoji="1" lang="zh-TW" altLang="en-US"/>
          </a:p>
        </p:txBody>
      </p:sp>
      <p:sp>
        <p:nvSpPr>
          <p:cNvPr id="8" name="Rectangle 1"/>
          <p:cNvSpPr>
            <a:spLocks noChangeArrowheads="1"/>
          </p:cNvSpPr>
          <p:nvPr/>
        </p:nvSpPr>
        <p:spPr bwMode="auto">
          <a:xfrm>
            <a:off x="4887393" y="2081065"/>
            <a:ext cx="2898274" cy="1323439"/>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it-IT" dirty="0" smtClean="0">
                <a:cs typeface="Consolas" panose="020B0609020204030204" pitchFamily="49" charset="0"/>
              </a:rPr>
              <a:t> </a:t>
            </a:r>
            <a:r>
              <a:rPr lang="it-IT" sz="2000" dirty="0">
                <a:solidFill>
                  <a:srgbClr val="000090"/>
                </a:solidFill>
                <a:cs typeface="Consolas" panose="020B0609020204030204" pitchFamily="49" charset="0"/>
              </a:rPr>
              <a:t>target</a:t>
            </a:r>
            <a:r>
              <a:rPr lang="it-IT" sz="2000" dirty="0">
                <a:cs typeface="Consolas" panose="020B0609020204030204" pitchFamily="49" charset="0"/>
              </a:rPr>
              <a:t> ... : </a:t>
            </a:r>
            <a:r>
              <a:rPr lang="it-IT" sz="2000" dirty="0" err="1" smtClean="0">
                <a:solidFill>
                  <a:srgbClr val="008000"/>
                </a:solidFill>
                <a:cs typeface="Consolas" panose="020B0609020204030204" pitchFamily="49" charset="0"/>
              </a:rPr>
              <a:t>prerequisites</a:t>
            </a:r>
            <a:r>
              <a:rPr lang="it-IT" sz="2000" dirty="0" smtClean="0">
                <a:cs typeface="Consolas" panose="020B0609020204030204" pitchFamily="49" charset="0"/>
              </a:rPr>
              <a:t>.</a:t>
            </a:r>
            <a:r>
              <a:rPr lang="it-IT" sz="2000" dirty="0">
                <a:cs typeface="Consolas" panose="020B0609020204030204" pitchFamily="49" charset="0"/>
              </a:rPr>
              <a:t>..</a:t>
            </a:r>
          </a:p>
          <a:p>
            <a:pPr lvl="0" defTabSz="914400" eaLnBrk="0" fontAlgn="base" hangingPunct="0">
              <a:spcBef>
                <a:spcPct val="0"/>
              </a:spcBef>
              <a:spcAft>
                <a:spcPct val="0"/>
              </a:spcAft>
            </a:pPr>
            <a:r>
              <a:rPr lang="en-US" altLang="zh-TW" sz="2000" dirty="0" smtClean="0">
                <a:cs typeface="Consolas" panose="020B0609020204030204" pitchFamily="49" charset="0"/>
              </a:rPr>
              <a:t>&lt;TAB&gt;</a:t>
            </a:r>
            <a:r>
              <a:rPr lang="zh-TW" altLang="en-US" sz="2000" dirty="0" smtClean="0">
                <a:cs typeface="Consolas" panose="020B0609020204030204" pitchFamily="49" charset="0"/>
              </a:rPr>
              <a:t> </a:t>
            </a:r>
            <a:r>
              <a:rPr lang="it-IT" sz="2000" dirty="0" err="1" smtClean="0">
                <a:solidFill>
                  <a:srgbClr val="FF6600"/>
                </a:solidFill>
                <a:cs typeface="Consolas" panose="020B0609020204030204" pitchFamily="49" charset="0"/>
              </a:rPr>
              <a:t>command</a:t>
            </a:r>
            <a:endParaRPr lang="it-IT" sz="2000" dirty="0">
              <a:solidFill>
                <a:srgbClr val="FF6600"/>
              </a:solidFill>
              <a:cs typeface="Consolas" panose="020B0609020204030204" pitchFamily="49" charset="0"/>
            </a:endParaRPr>
          </a:p>
          <a:p>
            <a:pPr lvl="0" defTabSz="914400" eaLnBrk="0" fontAlgn="base" hangingPunct="0">
              <a:spcBef>
                <a:spcPct val="0"/>
              </a:spcBef>
              <a:spcAft>
                <a:spcPct val="0"/>
              </a:spcAft>
            </a:pPr>
            <a:r>
              <a:rPr lang="en-US" altLang="zh-TW" sz="2000" dirty="0" smtClean="0">
                <a:cs typeface="Consolas" panose="020B0609020204030204" pitchFamily="49" charset="0"/>
              </a:rPr>
              <a:t>&lt;TAB&gt;</a:t>
            </a:r>
            <a:r>
              <a:rPr lang="zh-TW" altLang="en-US" sz="2000" dirty="0" smtClean="0">
                <a:cs typeface="Consolas" panose="020B0609020204030204" pitchFamily="49" charset="0"/>
              </a:rPr>
              <a:t> </a:t>
            </a:r>
            <a:r>
              <a:rPr lang="is-IS" sz="2000" dirty="0" smtClean="0">
                <a:cs typeface="Consolas" panose="020B0609020204030204" pitchFamily="49" charset="0"/>
              </a:rPr>
              <a:t>…</a:t>
            </a:r>
            <a:endParaRPr kumimoji="0" lang="en-US" sz="2000" i="0" u="none" strike="noStrike" cap="none" normalizeH="0" baseline="0" dirty="0" smtClean="0">
              <a:ln>
                <a:noFill/>
              </a:ln>
              <a:effectLst/>
              <a:cs typeface="Consolas" panose="020B0609020204030204" pitchFamily="49" charset="0"/>
            </a:endParaRPr>
          </a:p>
        </p:txBody>
      </p:sp>
      <p:sp>
        <p:nvSpPr>
          <p:cNvPr id="11" name="文字方塊 10"/>
          <p:cNvSpPr txBox="1">
            <a:spLocks noChangeArrowheads="1"/>
          </p:cNvSpPr>
          <p:nvPr/>
        </p:nvSpPr>
        <p:spPr bwMode="auto">
          <a:xfrm>
            <a:off x="3758466" y="1619400"/>
            <a:ext cx="2327980" cy="461665"/>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altLang="zh-TW" sz="2400" u="sng" kern="100" dirty="0" err="1" smtClean="0">
                <a:effectLst/>
                <a:latin typeface="Calibri"/>
                <a:ea typeface="新細明體"/>
                <a:cs typeface="Times New Roman"/>
              </a:rPr>
              <a:t>Makefile</a:t>
            </a:r>
            <a:r>
              <a:rPr lang="zh-TW" altLang="en-US" sz="2400" u="sng" kern="100" dirty="0" smtClean="0">
                <a:effectLst/>
                <a:latin typeface="Calibri"/>
                <a:ea typeface="新細明體"/>
                <a:cs typeface="Times New Roman"/>
              </a:rPr>
              <a:t> </a:t>
            </a:r>
            <a:r>
              <a:rPr lang="en-US" altLang="zh-TW" sz="2400" u="sng" kern="100" dirty="0" smtClean="0">
                <a:effectLst/>
                <a:latin typeface="Calibri"/>
                <a:ea typeface="新細明體"/>
                <a:cs typeface="Times New Roman"/>
              </a:rPr>
              <a:t>Rule:</a:t>
            </a:r>
            <a:endParaRPr lang="zh-TW" sz="2400" u="sng" kern="100" dirty="0">
              <a:effectLst/>
              <a:latin typeface="Calibri"/>
              <a:ea typeface="新細明體"/>
              <a:cs typeface="Times New Roman"/>
            </a:endParaRPr>
          </a:p>
        </p:txBody>
      </p:sp>
      <p:sp>
        <p:nvSpPr>
          <p:cNvPr id="9" name="Rectangle 1"/>
          <p:cNvSpPr>
            <a:spLocks noChangeArrowheads="1"/>
          </p:cNvSpPr>
          <p:nvPr/>
        </p:nvSpPr>
        <p:spPr bwMode="auto">
          <a:xfrm>
            <a:off x="4649830" y="3839641"/>
            <a:ext cx="3597981" cy="2246769"/>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zh-TW" sz="2000" dirty="0" smtClean="0">
                <a:solidFill>
                  <a:srgbClr val="000090"/>
                </a:solidFill>
                <a:cs typeface="Consolas" panose="020B0609020204030204" pitchFamily="49" charset="0"/>
              </a:rPr>
              <a:t>hello</a:t>
            </a:r>
            <a:r>
              <a:rPr lang="it-IT" sz="2000" dirty="0" smtClean="0">
                <a:cs typeface="Consolas" panose="020B0609020204030204" pitchFamily="49" charset="0"/>
              </a:rPr>
              <a:t>: </a:t>
            </a:r>
            <a:r>
              <a:rPr lang="en-US" altLang="zh-TW" sz="2000" dirty="0" err="1" smtClean="0">
                <a:solidFill>
                  <a:srgbClr val="008000"/>
                </a:solidFill>
                <a:cs typeface="Consolas" panose="020B0609020204030204" pitchFamily="49" charset="0"/>
              </a:rPr>
              <a:t>hello.o</a:t>
            </a:r>
            <a:r>
              <a:rPr lang="zh-TW" altLang="en-US" sz="2000" dirty="0" smtClean="0">
                <a:solidFill>
                  <a:srgbClr val="008000"/>
                </a:solidFill>
                <a:cs typeface="Consolas" panose="020B0609020204030204" pitchFamily="49" charset="0"/>
              </a:rPr>
              <a:t> </a:t>
            </a:r>
            <a:r>
              <a:rPr lang="en-US" altLang="zh-TW" sz="2000" dirty="0">
                <a:solidFill>
                  <a:srgbClr val="008000"/>
                </a:solidFill>
                <a:cs typeface="Consolas" panose="020B0609020204030204" pitchFamily="49" charset="0"/>
              </a:rPr>
              <a:t>a</a:t>
            </a:r>
            <a:r>
              <a:rPr lang="it-IT" sz="2000" dirty="0" smtClean="0">
                <a:solidFill>
                  <a:srgbClr val="008000"/>
                </a:solidFill>
                <a:cs typeface="Consolas" panose="020B0609020204030204" pitchFamily="49" charset="0"/>
              </a:rPr>
              <a:t>.o</a:t>
            </a:r>
            <a:endParaRPr lang="it-IT" sz="2000" dirty="0">
              <a:solidFill>
                <a:srgbClr val="008000"/>
              </a:solidFill>
              <a:cs typeface="Consolas" panose="020B0609020204030204" pitchFamily="49" charset="0"/>
            </a:endParaRPr>
          </a:p>
          <a:p>
            <a:pPr lvl="0" defTabSz="914400" eaLnBrk="0" fontAlgn="base" hangingPunct="0">
              <a:spcBef>
                <a:spcPct val="0"/>
              </a:spcBef>
              <a:spcAft>
                <a:spcPct val="0"/>
              </a:spcAft>
            </a:pPr>
            <a:r>
              <a:rPr lang="it-IT" sz="2000" dirty="0" smtClean="0">
                <a:cs typeface="Consolas" panose="020B0609020204030204" pitchFamily="49" charset="0"/>
              </a:rPr>
              <a:t>	</a:t>
            </a:r>
            <a:r>
              <a:rPr lang="en-US" altLang="zh-TW" sz="2000" dirty="0" smtClean="0">
                <a:solidFill>
                  <a:srgbClr val="FF6600"/>
                </a:solidFill>
                <a:cs typeface="Consolas" panose="020B0609020204030204" pitchFamily="49" charset="0"/>
              </a:rPr>
              <a:t>g</a:t>
            </a:r>
            <a:r>
              <a:rPr lang="it-IT" sz="2000" dirty="0" smtClean="0">
                <a:solidFill>
                  <a:srgbClr val="FF6600"/>
                </a:solidFill>
                <a:cs typeface="Consolas" panose="020B0609020204030204" pitchFamily="49" charset="0"/>
              </a:rPr>
              <a:t>cc </a:t>
            </a:r>
            <a:r>
              <a:rPr lang="it-IT" altLang="zh-TW" sz="2000" dirty="0">
                <a:solidFill>
                  <a:srgbClr val="FF6600"/>
                </a:solidFill>
                <a:cs typeface="Consolas" panose="020B0609020204030204" pitchFamily="49" charset="0"/>
              </a:rPr>
              <a:t>-o </a:t>
            </a:r>
            <a:r>
              <a:rPr lang="en-US" altLang="zh-TW" sz="2000" dirty="0" smtClean="0">
                <a:solidFill>
                  <a:srgbClr val="FF6600"/>
                </a:solidFill>
                <a:cs typeface="Consolas" panose="020B0609020204030204" pitchFamily="49" charset="0"/>
              </a:rPr>
              <a:t>hello</a:t>
            </a:r>
            <a:r>
              <a:rPr lang="zh-TW" altLang="en-US" sz="2000" dirty="0" smtClean="0">
                <a:solidFill>
                  <a:srgbClr val="FF6600"/>
                </a:solidFill>
                <a:cs typeface="Consolas" panose="020B0609020204030204" pitchFamily="49" charset="0"/>
              </a:rPr>
              <a:t> </a:t>
            </a:r>
            <a:r>
              <a:rPr lang="en-US" altLang="zh-TW" sz="2000" dirty="0" smtClean="0">
                <a:solidFill>
                  <a:srgbClr val="FF6600"/>
                </a:solidFill>
                <a:cs typeface="Consolas" panose="020B0609020204030204" pitchFamily="49" charset="0"/>
              </a:rPr>
              <a:t>hello</a:t>
            </a:r>
            <a:r>
              <a:rPr lang="it-IT" sz="2000" dirty="0" smtClean="0">
                <a:solidFill>
                  <a:srgbClr val="FF6600"/>
                </a:solidFill>
                <a:cs typeface="Consolas" panose="020B0609020204030204" pitchFamily="49" charset="0"/>
              </a:rPr>
              <a:t>.o </a:t>
            </a:r>
            <a:r>
              <a:rPr lang="en-US" altLang="zh-TW" sz="2000" dirty="0" smtClean="0">
                <a:solidFill>
                  <a:srgbClr val="FF6600"/>
                </a:solidFill>
                <a:cs typeface="Consolas" panose="020B0609020204030204" pitchFamily="49" charset="0"/>
              </a:rPr>
              <a:t>a</a:t>
            </a:r>
            <a:r>
              <a:rPr lang="it-IT" sz="2000" dirty="0" smtClean="0">
                <a:solidFill>
                  <a:srgbClr val="FF6600"/>
                </a:solidFill>
                <a:cs typeface="Consolas" panose="020B0609020204030204" pitchFamily="49" charset="0"/>
              </a:rPr>
              <a:t>.o</a:t>
            </a:r>
            <a:endParaRPr lang="it-IT" sz="2000" dirty="0">
              <a:solidFill>
                <a:srgbClr val="FF6600"/>
              </a:solidFill>
              <a:cs typeface="Consolas" panose="020B0609020204030204" pitchFamily="49" charset="0"/>
            </a:endParaRPr>
          </a:p>
          <a:p>
            <a:pPr lvl="0" defTabSz="914400" eaLnBrk="0" fontAlgn="base" hangingPunct="0">
              <a:spcBef>
                <a:spcPct val="0"/>
              </a:spcBef>
              <a:spcAft>
                <a:spcPct val="0"/>
              </a:spcAft>
            </a:pPr>
            <a:r>
              <a:rPr lang="en-US" altLang="zh-TW" sz="2000" dirty="0" err="1" smtClean="0">
                <a:solidFill>
                  <a:srgbClr val="000090"/>
                </a:solidFill>
                <a:cs typeface="Consolas" panose="020B0609020204030204" pitchFamily="49" charset="0"/>
              </a:rPr>
              <a:t>hello.o</a:t>
            </a:r>
            <a:r>
              <a:rPr lang="it-IT" sz="2000" dirty="0" smtClean="0">
                <a:cs typeface="Consolas" panose="020B0609020204030204" pitchFamily="49" charset="0"/>
              </a:rPr>
              <a:t>:</a:t>
            </a:r>
            <a:r>
              <a:rPr lang="zh-TW" altLang="en-US" sz="2000" dirty="0" smtClean="0">
                <a:cs typeface="Consolas" panose="020B0609020204030204" pitchFamily="49" charset="0"/>
              </a:rPr>
              <a:t> </a:t>
            </a:r>
            <a:r>
              <a:rPr lang="en-US" altLang="zh-TW" sz="2000" dirty="0" smtClean="0">
                <a:solidFill>
                  <a:srgbClr val="008000"/>
                </a:solidFill>
                <a:cs typeface="Consolas" panose="020B0609020204030204" pitchFamily="49" charset="0"/>
              </a:rPr>
              <a:t>hello</a:t>
            </a:r>
            <a:r>
              <a:rPr lang="it-IT" sz="2000" dirty="0" smtClean="0">
                <a:solidFill>
                  <a:srgbClr val="008000"/>
                </a:solidFill>
                <a:cs typeface="Consolas" panose="020B0609020204030204" pitchFamily="49" charset="0"/>
              </a:rPr>
              <a:t>.c</a:t>
            </a:r>
            <a:endParaRPr lang="it-IT" sz="2000" dirty="0">
              <a:solidFill>
                <a:srgbClr val="008000"/>
              </a:solidFill>
              <a:cs typeface="Consolas" panose="020B0609020204030204" pitchFamily="49" charset="0"/>
            </a:endParaRPr>
          </a:p>
          <a:p>
            <a:pPr lvl="0" defTabSz="914400" eaLnBrk="0" fontAlgn="base" hangingPunct="0">
              <a:spcBef>
                <a:spcPct val="0"/>
              </a:spcBef>
              <a:spcAft>
                <a:spcPct val="0"/>
              </a:spcAft>
            </a:pPr>
            <a:r>
              <a:rPr lang="it-IT" sz="2000" dirty="0" smtClean="0">
                <a:cs typeface="Consolas" panose="020B0609020204030204" pitchFamily="49" charset="0"/>
              </a:rPr>
              <a:t>	</a:t>
            </a:r>
            <a:r>
              <a:rPr lang="en-US" altLang="zh-TW" sz="2000" dirty="0" smtClean="0">
                <a:solidFill>
                  <a:srgbClr val="FF6600"/>
                </a:solidFill>
                <a:cs typeface="Consolas" panose="020B0609020204030204" pitchFamily="49" charset="0"/>
              </a:rPr>
              <a:t>g</a:t>
            </a:r>
            <a:r>
              <a:rPr lang="it-IT" sz="2000" dirty="0" smtClean="0">
                <a:solidFill>
                  <a:srgbClr val="FF6600"/>
                </a:solidFill>
                <a:cs typeface="Consolas" panose="020B0609020204030204" pitchFamily="49" charset="0"/>
              </a:rPr>
              <a:t>cc </a:t>
            </a:r>
            <a:r>
              <a:rPr lang="it-IT" sz="2000" dirty="0">
                <a:solidFill>
                  <a:srgbClr val="FF6600"/>
                </a:solidFill>
                <a:cs typeface="Consolas" panose="020B0609020204030204" pitchFamily="49" charset="0"/>
              </a:rPr>
              <a:t>-c </a:t>
            </a:r>
            <a:r>
              <a:rPr lang="en-US" altLang="zh-TW" sz="2000" dirty="0" err="1" smtClean="0">
                <a:solidFill>
                  <a:srgbClr val="FF6600"/>
                </a:solidFill>
                <a:cs typeface="Consolas" panose="020B0609020204030204" pitchFamily="49" charset="0"/>
              </a:rPr>
              <a:t>hello.c</a:t>
            </a:r>
            <a:endParaRPr lang="it-IT" sz="2000" dirty="0">
              <a:solidFill>
                <a:srgbClr val="FF6600"/>
              </a:solidFill>
              <a:cs typeface="Consolas" panose="020B0609020204030204" pitchFamily="49" charset="0"/>
            </a:endParaRPr>
          </a:p>
          <a:p>
            <a:pPr lvl="0" defTabSz="914400" eaLnBrk="0" fontAlgn="base" hangingPunct="0">
              <a:spcBef>
                <a:spcPct val="0"/>
              </a:spcBef>
              <a:spcAft>
                <a:spcPct val="0"/>
              </a:spcAft>
            </a:pPr>
            <a:r>
              <a:rPr lang="en-US" altLang="zh-TW" sz="2000" dirty="0">
                <a:solidFill>
                  <a:srgbClr val="000090"/>
                </a:solidFill>
                <a:cs typeface="Consolas" panose="020B0609020204030204" pitchFamily="49" charset="0"/>
              </a:rPr>
              <a:t>a</a:t>
            </a:r>
            <a:r>
              <a:rPr lang="it-IT" sz="2000" dirty="0" smtClean="0">
                <a:solidFill>
                  <a:srgbClr val="000090"/>
                </a:solidFill>
                <a:cs typeface="Consolas" panose="020B0609020204030204" pitchFamily="49" charset="0"/>
              </a:rPr>
              <a:t>.o</a:t>
            </a:r>
            <a:r>
              <a:rPr lang="it-IT" sz="2000" dirty="0">
                <a:cs typeface="Consolas" panose="020B0609020204030204" pitchFamily="49" charset="0"/>
              </a:rPr>
              <a:t>: </a:t>
            </a:r>
            <a:r>
              <a:rPr lang="en-US" altLang="zh-TW" sz="2000" dirty="0">
                <a:solidFill>
                  <a:srgbClr val="008000"/>
                </a:solidFill>
                <a:cs typeface="Consolas" panose="020B0609020204030204" pitchFamily="49" charset="0"/>
              </a:rPr>
              <a:t>a</a:t>
            </a:r>
            <a:r>
              <a:rPr lang="it-IT" sz="2000" dirty="0" smtClean="0">
                <a:solidFill>
                  <a:srgbClr val="008000"/>
                </a:solidFill>
                <a:cs typeface="Consolas" panose="020B0609020204030204" pitchFamily="49" charset="0"/>
              </a:rPr>
              <a:t>.c</a:t>
            </a:r>
          </a:p>
          <a:p>
            <a:pPr defTabSz="914400" eaLnBrk="0" fontAlgn="base" hangingPunct="0">
              <a:spcBef>
                <a:spcPct val="0"/>
              </a:spcBef>
              <a:spcAft>
                <a:spcPct val="0"/>
              </a:spcAft>
            </a:pPr>
            <a:r>
              <a:rPr kumimoji="0" lang="en-US" sz="2000" i="0" u="none" strike="noStrike" cap="none" normalizeH="0" baseline="0" dirty="0" smtClean="0">
                <a:ln>
                  <a:noFill/>
                </a:ln>
                <a:effectLst/>
                <a:cs typeface="Consolas" panose="020B0609020204030204" pitchFamily="49" charset="0"/>
              </a:rPr>
              <a:t>	</a:t>
            </a:r>
            <a:r>
              <a:rPr lang="en-US" altLang="zh-TW" sz="2000" dirty="0">
                <a:solidFill>
                  <a:srgbClr val="FF6600"/>
                </a:solidFill>
                <a:cs typeface="Consolas" panose="020B0609020204030204" pitchFamily="49" charset="0"/>
              </a:rPr>
              <a:t>g</a:t>
            </a:r>
            <a:r>
              <a:rPr lang="it-IT" altLang="zh-TW" sz="2000" dirty="0">
                <a:solidFill>
                  <a:srgbClr val="FF6600"/>
                </a:solidFill>
                <a:cs typeface="Consolas" panose="020B0609020204030204" pitchFamily="49" charset="0"/>
              </a:rPr>
              <a:t>cc </a:t>
            </a:r>
            <a:r>
              <a:rPr lang="zh-TW" altLang="zh-TW" sz="2000" dirty="0" smtClean="0">
                <a:solidFill>
                  <a:srgbClr val="FF6600"/>
                </a:solidFill>
                <a:cs typeface="Consolas" panose="020B0609020204030204" pitchFamily="49" charset="0"/>
              </a:rPr>
              <a:t>-</a:t>
            </a:r>
            <a:r>
              <a:rPr lang="en-US" altLang="zh-TW" sz="2000" dirty="0" smtClean="0">
                <a:solidFill>
                  <a:srgbClr val="FF6600"/>
                </a:solidFill>
                <a:cs typeface="Consolas" panose="020B0609020204030204" pitchFamily="49" charset="0"/>
              </a:rPr>
              <a:t>c</a:t>
            </a:r>
            <a:r>
              <a:rPr lang="it-IT" altLang="zh-TW" sz="2000" dirty="0" smtClean="0">
                <a:solidFill>
                  <a:srgbClr val="FF6600"/>
                </a:solidFill>
                <a:cs typeface="Consolas" panose="020B0609020204030204" pitchFamily="49" charset="0"/>
              </a:rPr>
              <a:t> </a:t>
            </a:r>
            <a:r>
              <a:rPr lang="en-US" altLang="zh-TW" sz="2000" dirty="0" err="1" smtClean="0">
                <a:solidFill>
                  <a:srgbClr val="FF6600"/>
                </a:solidFill>
                <a:cs typeface="Consolas" panose="020B0609020204030204" pitchFamily="49" charset="0"/>
              </a:rPr>
              <a:t>a.c</a:t>
            </a:r>
            <a:endParaRPr lang="it-IT" altLang="zh-TW" sz="2000" dirty="0">
              <a:solidFill>
                <a:srgbClr val="FF6600"/>
              </a:solidFill>
              <a:cs typeface="Consolas" panose="020B0609020204030204" pitchFamily="49" charset="0"/>
            </a:endParaRPr>
          </a:p>
        </p:txBody>
      </p:sp>
      <p:sp>
        <p:nvSpPr>
          <p:cNvPr id="13" name="文字方塊 12"/>
          <p:cNvSpPr txBox="1">
            <a:spLocks noChangeArrowheads="1"/>
          </p:cNvSpPr>
          <p:nvPr/>
        </p:nvSpPr>
        <p:spPr bwMode="auto">
          <a:xfrm>
            <a:off x="3920321" y="3405331"/>
            <a:ext cx="2568612" cy="461665"/>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altLang="zh-TW" sz="2400" u="sng" kern="100" dirty="0" err="1" smtClean="0">
                <a:effectLst/>
                <a:latin typeface="Calibri"/>
                <a:ea typeface="新細明體"/>
                <a:cs typeface="Times New Roman"/>
              </a:rPr>
              <a:t>Makefile</a:t>
            </a:r>
            <a:r>
              <a:rPr lang="zh-TW" altLang="en-US" sz="2400" u="sng" kern="100" dirty="0" smtClean="0">
                <a:effectLst/>
                <a:latin typeface="Calibri"/>
                <a:ea typeface="新細明體"/>
                <a:cs typeface="Times New Roman"/>
              </a:rPr>
              <a:t> </a:t>
            </a:r>
            <a:r>
              <a:rPr lang="en-US" altLang="zh-TW" sz="2400" u="sng" kern="100" dirty="0" smtClean="0">
                <a:effectLst/>
                <a:latin typeface="Calibri"/>
                <a:ea typeface="新細明體"/>
                <a:cs typeface="Times New Roman"/>
              </a:rPr>
              <a:t>Example:</a:t>
            </a:r>
            <a:endParaRPr lang="zh-TW" sz="2400" u="sng" kern="100" dirty="0">
              <a:effectLst/>
              <a:latin typeface="Calibri"/>
              <a:ea typeface="新細明體"/>
              <a:cs typeface="Times New Roman"/>
            </a:endParaRPr>
          </a:p>
        </p:txBody>
      </p:sp>
      <p:grpSp>
        <p:nvGrpSpPr>
          <p:cNvPr id="7" name="群組 6"/>
          <p:cNvGrpSpPr/>
          <p:nvPr/>
        </p:nvGrpSpPr>
        <p:grpSpPr>
          <a:xfrm>
            <a:off x="357171" y="2185064"/>
            <a:ext cx="3514899" cy="3261344"/>
            <a:chOff x="357171" y="2185064"/>
            <a:chExt cx="3514899" cy="3261344"/>
          </a:xfrm>
        </p:grpSpPr>
        <p:sp>
          <p:nvSpPr>
            <p:cNvPr id="5" name="文字方塊 4"/>
            <p:cNvSpPr txBox="1">
              <a:spLocks noChangeArrowheads="1"/>
            </p:cNvSpPr>
            <p:nvPr/>
          </p:nvSpPr>
          <p:spPr bwMode="auto">
            <a:xfrm>
              <a:off x="357171" y="2185064"/>
              <a:ext cx="1194840" cy="461665"/>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rot="0" vert="horz" wrap="square" lIns="91440" tIns="45720" rIns="91440" bIns="45720" anchor="t" anchorCtr="0">
              <a:spAutoFit/>
            </a:bodyPr>
            <a:lstStyle/>
            <a:p>
              <a:pPr algn="ctr">
                <a:spcAft>
                  <a:spcPts val="0"/>
                </a:spcAft>
              </a:pPr>
              <a:r>
                <a:rPr lang="en-US" altLang="zh-TW" sz="2400" kern="100" dirty="0" err="1" smtClean="0">
                  <a:latin typeface="Calibri"/>
                  <a:ea typeface="新細明體"/>
                  <a:cs typeface="Times New Roman"/>
                </a:rPr>
                <a:t>h</a:t>
              </a:r>
              <a:r>
                <a:rPr lang="en-US" altLang="zh-TW" sz="2400" kern="100" dirty="0" err="1" smtClean="0">
                  <a:effectLst/>
                  <a:latin typeface="Calibri"/>
                  <a:ea typeface="新細明體"/>
                  <a:cs typeface="Times New Roman"/>
                </a:rPr>
                <a:t>ello.c</a:t>
              </a:r>
              <a:endParaRPr lang="zh-TW" sz="2400" kern="100" dirty="0">
                <a:effectLst/>
                <a:latin typeface="Calibri"/>
                <a:ea typeface="新細明體"/>
                <a:cs typeface="Times New Roman"/>
              </a:endParaRPr>
            </a:p>
          </p:txBody>
        </p:sp>
        <p:sp>
          <p:nvSpPr>
            <p:cNvPr id="6" name="文字方塊 5"/>
            <p:cNvSpPr txBox="1">
              <a:spLocks noChangeArrowheads="1"/>
            </p:cNvSpPr>
            <p:nvPr/>
          </p:nvSpPr>
          <p:spPr bwMode="auto">
            <a:xfrm>
              <a:off x="2043822" y="2185064"/>
              <a:ext cx="1115475" cy="461665"/>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rot="0" vert="horz" wrap="square" lIns="91440" tIns="45720" rIns="91440" bIns="45720" anchor="t" anchorCtr="0">
              <a:spAutoFit/>
            </a:bodyPr>
            <a:lstStyle/>
            <a:p>
              <a:pPr algn="ctr">
                <a:spcAft>
                  <a:spcPts val="0"/>
                </a:spcAft>
              </a:pPr>
              <a:r>
                <a:rPr lang="en-US" altLang="zh-TW" sz="2400" kern="100" dirty="0" err="1" smtClean="0">
                  <a:latin typeface="Calibri"/>
                  <a:ea typeface="新細明體"/>
                  <a:cs typeface="Times New Roman"/>
                </a:rPr>
                <a:t>a</a:t>
              </a:r>
              <a:r>
                <a:rPr lang="en-US" altLang="zh-TW" sz="2400" kern="100" dirty="0" err="1" smtClean="0">
                  <a:effectLst/>
                  <a:latin typeface="Calibri"/>
                  <a:ea typeface="新細明體"/>
                  <a:cs typeface="Times New Roman"/>
                </a:rPr>
                <a:t>.c</a:t>
              </a:r>
              <a:endParaRPr lang="zh-TW" sz="2400" kern="100" dirty="0">
                <a:effectLst/>
                <a:latin typeface="Calibri"/>
                <a:ea typeface="新細明體"/>
                <a:cs typeface="Times New Roman"/>
              </a:endParaRPr>
            </a:p>
          </p:txBody>
        </p:sp>
        <p:sp>
          <p:nvSpPr>
            <p:cNvPr id="16" name="Rectangle 104"/>
            <p:cNvSpPr/>
            <p:nvPr/>
          </p:nvSpPr>
          <p:spPr>
            <a:xfrm>
              <a:off x="868551" y="4630130"/>
              <a:ext cx="1781908" cy="816278"/>
            </a:xfrm>
            <a:prstGeom prst="rect">
              <a:avLst/>
            </a:prstGeom>
            <a:solidFill>
              <a:srgbClr val="4444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Executable File</a:t>
              </a:r>
            </a:p>
            <a:p>
              <a:pPr algn="ctr"/>
              <a:r>
                <a:rPr lang="en-US" altLang="zh-TW" sz="2000" dirty="0" smtClean="0">
                  <a:solidFill>
                    <a:schemeClr val="bg1"/>
                  </a:solidFill>
                </a:rPr>
                <a:t>hello</a:t>
              </a:r>
              <a:endParaRPr lang="en-US" sz="2000" dirty="0" smtClean="0">
                <a:solidFill>
                  <a:schemeClr val="bg1"/>
                </a:solidFill>
              </a:endParaRPr>
            </a:p>
          </p:txBody>
        </p:sp>
        <p:cxnSp>
          <p:nvCxnSpPr>
            <p:cNvPr id="17" name="直線單箭頭接點 204"/>
            <p:cNvCxnSpPr/>
            <p:nvPr/>
          </p:nvCxnSpPr>
          <p:spPr>
            <a:xfrm>
              <a:off x="1224764" y="4074659"/>
              <a:ext cx="503269" cy="481263"/>
            </a:xfrm>
            <a:prstGeom prst="straightConnector1">
              <a:avLst/>
            </a:prstGeom>
            <a:ln w="28575" cmpd="sng">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cxnSp>
          <p:nvCxnSpPr>
            <p:cNvPr id="18" name="直線單箭頭接點 204"/>
            <p:cNvCxnSpPr/>
            <p:nvPr/>
          </p:nvCxnSpPr>
          <p:spPr>
            <a:xfrm flipH="1">
              <a:off x="1813567" y="4074659"/>
              <a:ext cx="513363" cy="481263"/>
            </a:xfrm>
            <a:prstGeom prst="straightConnector1">
              <a:avLst/>
            </a:prstGeom>
            <a:ln w="28575" cmpd="sng">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14" name="文字方塊 13"/>
            <p:cNvSpPr txBox="1">
              <a:spLocks noChangeArrowheads="1"/>
            </p:cNvSpPr>
            <p:nvPr/>
          </p:nvSpPr>
          <p:spPr bwMode="auto">
            <a:xfrm>
              <a:off x="357171" y="3505439"/>
              <a:ext cx="1194840"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rot="0" vert="horz" wrap="square" lIns="91440" tIns="45720" rIns="91440" bIns="45720" anchor="t" anchorCtr="0">
              <a:spAutoFit/>
            </a:bodyPr>
            <a:lstStyle/>
            <a:p>
              <a:pPr algn="ctr">
                <a:spcAft>
                  <a:spcPts val="0"/>
                </a:spcAft>
              </a:pPr>
              <a:r>
                <a:rPr lang="en-US" altLang="zh-TW" sz="2400" kern="100" dirty="0" err="1" smtClean="0">
                  <a:latin typeface="Calibri"/>
                  <a:ea typeface="新細明體"/>
                  <a:cs typeface="Times New Roman"/>
                </a:rPr>
                <a:t>h</a:t>
              </a:r>
              <a:r>
                <a:rPr lang="en-US" altLang="zh-TW" sz="2400" kern="100" dirty="0" err="1" smtClean="0">
                  <a:effectLst/>
                  <a:latin typeface="Calibri"/>
                  <a:ea typeface="新細明體"/>
                  <a:cs typeface="Times New Roman"/>
                </a:rPr>
                <a:t>ello.o</a:t>
              </a:r>
              <a:endParaRPr lang="zh-TW" sz="2400" kern="100" dirty="0">
                <a:effectLst/>
                <a:latin typeface="Calibri"/>
                <a:ea typeface="新細明體"/>
                <a:cs typeface="Times New Roman"/>
              </a:endParaRPr>
            </a:p>
          </p:txBody>
        </p:sp>
        <p:sp>
          <p:nvSpPr>
            <p:cNvPr id="15" name="文字方塊 14"/>
            <p:cNvSpPr txBox="1">
              <a:spLocks noChangeArrowheads="1"/>
            </p:cNvSpPr>
            <p:nvPr/>
          </p:nvSpPr>
          <p:spPr bwMode="auto">
            <a:xfrm>
              <a:off x="2043822" y="3505439"/>
              <a:ext cx="11154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rot="0" vert="horz" wrap="square" lIns="91440" tIns="45720" rIns="91440" bIns="45720" anchor="t" anchorCtr="0">
              <a:spAutoFit/>
            </a:bodyPr>
            <a:lstStyle/>
            <a:p>
              <a:pPr algn="ctr">
                <a:spcAft>
                  <a:spcPts val="0"/>
                </a:spcAft>
              </a:pPr>
              <a:r>
                <a:rPr lang="en-US" altLang="zh-TW" sz="2400" kern="100" dirty="0" err="1" smtClean="0">
                  <a:latin typeface="Calibri"/>
                  <a:ea typeface="新細明體"/>
                  <a:cs typeface="Times New Roman"/>
                </a:rPr>
                <a:t>a</a:t>
              </a:r>
              <a:r>
                <a:rPr lang="en-US" altLang="zh-TW" sz="2400" kern="100" dirty="0" err="1" smtClean="0">
                  <a:effectLst/>
                  <a:latin typeface="Calibri"/>
                  <a:ea typeface="新細明體"/>
                  <a:cs typeface="Times New Roman"/>
                </a:rPr>
                <a:t>.o</a:t>
              </a:r>
              <a:endParaRPr lang="zh-TW" sz="2400" kern="100" dirty="0">
                <a:effectLst/>
                <a:latin typeface="Calibri"/>
                <a:ea typeface="新細明體"/>
                <a:cs typeface="Times New Roman"/>
              </a:endParaRPr>
            </a:p>
          </p:txBody>
        </p:sp>
        <p:cxnSp>
          <p:nvCxnSpPr>
            <p:cNvPr id="19" name="直線單箭頭接點 204"/>
            <p:cNvCxnSpPr/>
            <p:nvPr/>
          </p:nvCxnSpPr>
          <p:spPr>
            <a:xfrm flipH="1">
              <a:off x="2628872" y="2777921"/>
              <a:ext cx="1" cy="597373"/>
            </a:xfrm>
            <a:prstGeom prst="straightConnector1">
              <a:avLst/>
            </a:prstGeom>
            <a:ln w="28575" cmpd="sng">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直線單箭頭接點 204"/>
            <p:cNvCxnSpPr/>
            <p:nvPr/>
          </p:nvCxnSpPr>
          <p:spPr>
            <a:xfrm>
              <a:off x="973129" y="2762901"/>
              <a:ext cx="0" cy="612393"/>
            </a:xfrm>
            <a:prstGeom prst="straightConnector1">
              <a:avLst/>
            </a:prstGeom>
            <a:ln w="28575" cmpd="sng">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21" name="文字方塊 20"/>
            <p:cNvSpPr txBox="1">
              <a:spLocks noChangeArrowheads="1"/>
            </p:cNvSpPr>
            <p:nvPr/>
          </p:nvSpPr>
          <p:spPr bwMode="auto">
            <a:xfrm>
              <a:off x="1008405" y="2956930"/>
              <a:ext cx="1425546" cy="369332"/>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altLang="zh-TW" kern="100" dirty="0" err="1" smtClean="0">
                  <a:latin typeface="Calibri"/>
                  <a:ea typeface="新細明體"/>
                  <a:cs typeface="Times New Roman"/>
                </a:rPr>
                <a:t>gcc</a:t>
              </a:r>
              <a:r>
                <a:rPr lang="zh-TW" altLang="en-US" kern="100" dirty="0" smtClean="0">
                  <a:latin typeface="Calibri"/>
                  <a:ea typeface="新細明體"/>
                  <a:cs typeface="Times New Roman"/>
                </a:rPr>
                <a:t> </a:t>
              </a:r>
              <a:r>
                <a:rPr lang="en-US" altLang="zh-TW" kern="100" dirty="0" smtClean="0">
                  <a:latin typeface="Calibri"/>
                  <a:ea typeface="新細明體"/>
                  <a:cs typeface="Times New Roman"/>
                </a:rPr>
                <a:t>–c</a:t>
              </a:r>
              <a:r>
                <a:rPr lang="zh-TW" altLang="en-US" kern="100" dirty="0" smtClean="0">
                  <a:latin typeface="Calibri"/>
                  <a:ea typeface="新細明體"/>
                  <a:cs typeface="Times New Roman"/>
                </a:rPr>
                <a:t> </a:t>
              </a:r>
              <a:r>
                <a:rPr lang="en-US" altLang="zh-TW" kern="100" dirty="0" err="1" smtClean="0">
                  <a:latin typeface="Calibri"/>
                  <a:ea typeface="新細明體"/>
                  <a:cs typeface="Times New Roman"/>
                </a:rPr>
                <a:t>hello.c</a:t>
              </a:r>
              <a:endParaRPr lang="zh-TW" kern="100" dirty="0">
                <a:effectLst/>
                <a:latin typeface="Calibri"/>
                <a:ea typeface="新細明體"/>
                <a:cs typeface="Times New Roman"/>
              </a:endParaRPr>
            </a:p>
          </p:txBody>
        </p:sp>
        <p:sp>
          <p:nvSpPr>
            <p:cNvPr id="22" name="文字方塊 21"/>
            <p:cNvSpPr txBox="1">
              <a:spLocks noChangeArrowheads="1"/>
            </p:cNvSpPr>
            <p:nvPr/>
          </p:nvSpPr>
          <p:spPr bwMode="auto">
            <a:xfrm>
              <a:off x="2446524" y="2949844"/>
              <a:ext cx="1425546" cy="369332"/>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altLang="zh-TW" kern="100" dirty="0" err="1" smtClean="0">
                  <a:latin typeface="Calibri"/>
                  <a:ea typeface="新細明體"/>
                  <a:cs typeface="Times New Roman"/>
                </a:rPr>
                <a:t>gcc</a:t>
              </a:r>
              <a:r>
                <a:rPr lang="zh-TW" altLang="en-US" kern="100" dirty="0" smtClean="0">
                  <a:latin typeface="Calibri"/>
                  <a:ea typeface="新細明體"/>
                  <a:cs typeface="Times New Roman"/>
                </a:rPr>
                <a:t> </a:t>
              </a:r>
              <a:r>
                <a:rPr lang="en-US" altLang="zh-TW" kern="100" dirty="0" smtClean="0">
                  <a:latin typeface="Calibri"/>
                  <a:ea typeface="新細明體"/>
                  <a:cs typeface="Times New Roman"/>
                </a:rPr>
                <a:t>–c</a:t>
              </a:r>
              <a:r>
                <a:rPr lang="zh-TW" altLang="en-US" kern="100" dirty="0" smtClean="0">
                  <a:latin typeface="Calibri"/>
                  <a:ea typeface="新細明體"/>
                  <a:cs typeface="Times New Roman"/>
                </a:rPr>
                <a:t> </a:t>
              </a:r>
              <a:r>
                <a:rPr lang="en-US" altLang="zh-TW" kern="100" dirty="0" err="1" smtClean="0">
                  <a:latin typeface="Calibri"/>
                  <a:ea typeface="新細明體"/>
                  <a:cs typeface="Times New Roman"/>
                </a:rPr>
                <a:t>a.c</a:t>
              </a:r>
              <a:endParaRPr lang="zh-TW" kern="100" dirty="0">
                <a:effectLst/>
                <a:latin typeface="Calibri"/>
                <a:ea typeface="新細明體"/>
                <a:cs typeface="Times New Roman"/>
              </a:endParaRPr>
            </a:p>
          </p:txBody>
        </p:sp>
        <p:sp>
          <p:nvSpPr>
            <p:cNvPr id="24" name="文字方塊 23"/>
            <p:cNvSpPr txBox="1">
              <a:spLocks noChangeArrowheads="1"/>
            </p:cNvSpPr>
            <p:nvPr/>
          </p:nvSpPr>
          <p:spPr bwMode="auto">
            <a:xfrm>
              <a:off x="2097672" y="3992971"/>
              <a:ext cx="1425546" cy="646331"/>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altLang="zh-TW" kern="100" dirty="0" err="1" smtClean="0">
                  <a:latin typeface="Calibri"/>
                  <a:ea typeface="新細明體"/>
                  <a:cs typeface="Times New Roman"/>
                </a:rPr>
                <a:t>gcc</a:t>
              </a:r>
              <a:r>
                <a:rPr lang="zh-TW" altLang="en-US" kern="100" dirty="0" smtClean="0">
                  <a:latin typeface="Calibri"/>
                  <a:ea typeface="新細明體"/>
                  <a:cs typeface="Times New Roman"/>
                </a:rPr>
                <a:t> </a:t>
              </a:r>
              <a:r>
                <a:rPr lang="en-US" altLang="zh-TW" kern="100" dirty="0" smtClean="0">
                  <a:latin typeface="Calibri"/>
                  <a:ea typeface="新細明體"/>
                  <a:cs typeface="Times New Roman"/>
                </a:rPr>
                <a:t>–o</a:t>
              </a:r>
              <a:r>
                <a:rPr lang="zh-TW" altLang="en-US" kern="100" dirty="0" smtClean="0">
                  <a:latin typeface="Calibri"/>
                  <a:ea typeface="新細明體"/>
                  <a:cs typeface="Times New Roman"/>
                </a:rPr>
                <a:t> </a:t>
              </a:r>
              <a:r>
                <a:rPr lang="en-US" altLang="zh-TW" kern="100" dirty="0" smtClean="0">
                  <a:latin typeface="Calibri"/>
                  <a:ea typeface="新細明體"/>
                  <a:cs typeface="Times New Roman"/>
                </a:rPr>
                <a:t>hello</a:t>
              </a:r>
              <a:r>
                <a:rPr lang="zh-TW" altLang="en-US" kern="100" dirty="0" smtClean="0">
                  <a:latin typeface="Calibri"/>
                  <a:ea typeface="新細明體"/>
                  <a:cs typeface="Times New Roman"/>
                </a:rPr>
                <a:t> </a:t>
              </a:r>
              <a:r>
                <a:rPr lang="en-US" altLang="zh-TW" kern="100" dirty="0" err="1" smtClean="0">
                  <a:latin typeface="Calibri"/>
                  <a:ea typeface="新細明體"/>
                  <a:cs typeface="Times New Roman"/>
                </a:rPr>
                <a:t>hello.o</a:t>
              </a:r>
              <a:r>
                <a:rPr lang="zh-TW" altLang="en-US" kern="100" dirty="0" smtClean="0">
                  <a:latin typeface="Calibri"/>
                  <a:ea typeface="新細明體"/>
                  <a:cs typeface="Times New Roman"/>
                </a:rPr>
                <a:t> </a:t>
              </a:r>
              <a:r>
                <a:rPr lang="en-US" altLang="zh-TW" kern="100" dirty="0" err="1" smtClean="0">
                  <a:latin typeface="Calibri"/>
                  <a:ea typeface="新細明體"/>
                  <a:cs typeface="Times New Roman"/>
                </a:rPr>
                <a:t>a.o</a:t>
              </a:r>
              <a:endParaRPr lang="zh-TW" kern="100" dirty="0">
                <a:effectLst/>
                <a:latin typeface="Calibri"/>
                <a:ea typeface="新細明體"/>
                <a:cs typeface="Times New Roman"/>
              </a:endParaRPr>
            </a:p>
          </p:txBody>
        </p:sp>
      </p:grpSp>
      <p:sp>
        <p:nvSpPr>
          <p:cNvPr id="25" name="矩形 24"/>
          <p:cNvSpPr/>
          <p:nvPr/>
        </p:nvSpPr>
        <p:spPr>
          <a:xfrm>
            <a:off x="3523218" y="6028659"/>
            <a:ext cx="4627361" cy="523220"/>
          </a:xfrm>
          <a:prstGeom prst="rect">
            <a:avLst/>
          </a:prstGeom>
        </p:spPr>
        <p:txBody>
          <a:bodyPr wrap="square">
            <a:spAutoFit/>
          </a:bodyPr>
          <a:lstStyle/>
          <a:p>
            <a:pPr marL="914400" lvl="1" indent="-457200">
              <a:buFont typeface="Arial"/>
              <a:buChar char="•"/>
            </a:pPr>
            <a:r>
              <a:rPr lang="zh-TW" altLang="en-US" sz="2800" dirty="0" smtClean="0">
                <a:solidFill>
                  <a:srgbClr val="000000"/>
                </a:solidFill>
              </a:rPr>
              <a:t> </a:t>
            </a:r>
            <a:r>
              <a:rPr lang="en-US" altLang="zh-TW" sz="2800" dirty="0" smtClean="0">
                <a:solidFill>
                  <a:srgbClr val="FF0000"/>
                </a:solidFill>
              </a:rPr>
              <a:t>make</a:t>
            </a:r>
            <a:r>
              <a:rPr lang="zh-TW" altLang="en-US" sz="2800" dirty="0" smtClean="0">
                <a:solidFill>
                  <a:srgbClr val="FF0000"/>
                </a:solidFill>
              </a:rPr>
              <a:t> </a:t>
            </a:r>
            <a:r>
              <a:rPr lang="en-US" altLang="zh-TW" sz="2800" dirty="0" smtClean="0"/>
              <a:t>hello</a:t>
            </a:r>
            <a:endParaRPr lang="en-US" altLang="zh-TW" sz="2800" dirty="0"/>
          </a:p>
        </p:txBody>
      </p:sp>
    </p:spTree>
    <p:extLst>
      <p:ext uri="{BB962C8B-B14F-4D97-AF65-F5344CB8AC3E}">
        <p14:creationId xmlns:p14="http://schemas.microsoft.com/office/powerpoint/2010/main" val="30653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err="1"/>
              <a:t>Makefile</a:t>
            </a:r>
            <a:r>
              <a:rPr kumimoji="1" lang="en-US" altLang="zh-TW" dirty="0"/>
              <a:t>:</a:t>
            </a:r>
            <a:r>
              <a:rPr kumimoji="1" lang="zh-TW" altLang="en-US" dirty="0"/>
              <a:t> </a:t>
            </a:r>
            <a:r>
              <a:rPr kumimoji="1" lang="en-US" altLang="zh-TW" dirty="0"/>
              <a:t>Compile</a:t>
            </a:r>
            <a:r>
              <a:rPr kumimoji="1" lang="zh-TW" altLang="en-US" dirty="0"/>
              <a:t> </a:t>
            </a:r>
            <a:r>
              <a:rPr kumimoji="1" lang="en-US" altLang="zh-TW" dirty="0"/>
              <a:t>&amp;</a:t>
            </a:r>
            <a:r>
              <a:rPr kumimoji="1" lang="zh-TW" altLang="en-US" dirty="0"/>
              <a:t> </a:t>
            </a:r>
            <a:r>
              <a:rPr kumimoji="1" lang="en-US" altLang="zh-TW" dirty="0"/>
              <a:t>Link</a:t>
            </a:r>
            <a:r>
              <a:rPr kumimoji="1" lang="zh-TW" altLang="en-US" dirty="0"/>
              <a:t> </a:t>
            </a:r>
            <a:r>
              <a:rPr kumimoji="1" lang="en-US" altLang="zh-TW" dirty="0"/>
              <a:t>program</a:t>
            </a:r>
            <a:endParaRPr kumimoji="1" lang="zh-TW" altLang="en-US" dirty="0"/>
          </a:p>
        </p:txBody>
      </p:sp>
      <p:sp>
        <p:nvSpPr>
          <p:cNvPr id="4" name="投影片編號版面配置區 3"/>
          <p:cNvSpPr>
            <a:spLocks noGrp="1"/>
          </p:cNvSpPr>
          <p:nvPr>
            <p:ph type="sldNum" sz="quarter" idx="12"/>
          </p:nvPr>
        </p:nvSpPr>
        <p:spPr/>
        <p:txBody>
          <a:bodyPr/>
          <a:lstStyle/>
          <a:p>
            <a:fld id="{0F5F8F5C-FF46-B040-BE83-581A05881DA0}" type="slidenum">
              <a:rPr kumimoji="1" lang="zh-TW" altLang="en-US" smtClean="0"/>
              <a:t>33</a:t>
            </a:fld>
            <a:endParaRPr kumimoji="1" lang="zh-TW" altLang="en-US"/>
          </a:p>
        </p:txBody>
      </p:sp>
      <p:sp>
        <p:nvSpPr>
          <p:cNvPr id="9" name="Rectangle 1"/>
          <p:cNvSpPr>
            <a:spLocks noChangeArrowheads="1"/>
          </p:cNvSpPr>
          <p:nvPr/>
        </p:nvSpPr>
        <p:spPr bwMode="auto">
          <a:xfrm>
            <a:off x="4415365" y="2363337"/>
            <a:ext cx="4119035" cy="2554545"/>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zh-TW" sz="2000" dirty="0" smtClean="0">
                <a:solidFill>
                  <a:schemeClr val="bg1">
                    <a:lumMod val="65000"/>
                  </a:schemeClr>
                </a:solidFill>
                <a:cs typeface="Consolas" panose="020B0609020204030204" pitchFamily="49" charset="0"/>
              </a:rPr>
              <a:t>hello</a:t>
            </a:r>
            <a:r>
              <a:rPr lang="it-IT" sz="2000" dirty="0" smtClean="0">
                <a:solidFill>
                  <a:schemeClr val="bg1">
                    <a:lumMod val="65000"/>
                  </a:schemeClr>
                </a:solidFill>
                <a:cs typeface="Consolas" panose="020B0609020204030204" pitchFamily="49" charset="0"/>
              </a:rPr>
              <a:t>: </a:t>
            </a:r>
            <a:r>
              <a:rPr lang="en-US" altLang="zh-TW" sz="2000" dirty="0" err="1" smtClean="0">
                <a:solidFill>
                  <a:schemeClr val="bg1">
                    <a:lumMod val="65000"/>
                  </a:schemeClr>
                </a:solidFill>
                <a:cs typeface="Consolas" panose="020B0609020204030204" pitchFamily="49" charset="0"/>
              </a:rPr>
              <a:t>hello.o</a:t>
            </a:r>
            <a:r>
              <a:rPr lang="zh-TW" altLang="en-US" sz="2000" dirty="0" smtClean="0">
                <a:solidFill>
                  <a:schemeClr val="bg1">
                    <a:lumMod val="65000"/>
                  </a:schemeClr>
                </a:solidFill>
                <a:cs typeface="Consolas" panose="020B0609020204030204" pitchFamily="49" charset="0"/>
              </a:rPr>
              <a:t> </a:t>
            </a:r>
            <a:r>
              <a:rPr lang="en-US" altLang="zh-TW" sz="2000" dirty="0">
                <a:solidFill>
                  <a:schemeClr val="bg1">
                    <a:lumMod val="65000"/>
                  </a:schemeClr>
                </a:solidFill>
                <a:cs typeface="Consolas" panose="020B0609020204030204" pitchFamily="49" charset="0"/>
              </a:rPr>
              <a:t>a</a:t>
            </a:r>
            <a:r>
              <a:rPr lang="it-IT" sz="2000" dirty="0" smtClean="0">
                <a:solidFill>
                  <a:schemeClr val="bg1">
                    <a:lumMod val="65000"/>
                  </a:schemeClr>
                </a:solidFill>
                <a:cs typeface="Consolas" panose="020B0609020204030204" pitchFamily="49" charset="0"/>
              </a:rPr>
              <a:t>.o</a:t>
            </a:r>
            <a:endParaRPr lang="it-IT" sz="2000" dirty="0">
              <a:solidFill>
                <a:schemeClr val="bg1">
                  <a:lumMod val="65000"/>
                </a:schemeClr>
              </a:solidFill>
              <a:cs typeface="Consolas" panose="020B0609020204030204" pitchFamily="49" charset="0"/>
            </a:endParaRPr>
          </a:p>
          <a:p>
            <a:pPr lvl="0" defTabSz="914400" eaLnBrk="0" fontAlgn="base" hangingPunct="0">
              <a:spcBef>
                <a:spcPct val="0"/>
              </a:spcBef>
              <a:spcAft>
                <a:spcPct val="0"/>
              </a:spcAft>
            </a:pPr>
            <a:r>
              <a:rPr lang="it-IT" sz="2000" dirty="0" smtClean="0">
                <a:solidFill>
                  <a:schemeClr val="bg1">
                    <a:lumMod val="65000"/>
                  </a:schemeClr>
                </a:solidFill>
                <a:cs typeface="Consolas" panose="020B0609020204030204" pitchFamily="49" charset="0"/>
              </a:rPr>
              <a:t>	</a:t>
            </a:r>
            <a:r>
              <a:rPr lang="en-US" altLang="zh-TW" sz="2000" dirty="0" smtClean="0">
                <a:solidFill>
                  <a:schemeClr val="bg1">
                    <a:lumMod val="65000"/>
                  </a:schemeClr>
                </a:solidFill>
                <a:cs typeface="Consolas" panose="020B0609020204030204" pitchFamily="49" charset="0"/>
              </a:rPr>
              <a:t>g</a:t>
            </a:r>
            <a:r>
              <a:rPr lang="it-IT" sz="2000" dirty="0" smtClean="0">
                <a:solidFill>
                  <a:schemeClr val="bg1">
                    <a:lumMod val="65000"/>
                  </a:schemeClr>
                </a:solidFill>
                <a:cs typeface="Consolas" panose="020B0609020204030204" pitchFamily="49" charset="0"/>
              </a:rPr>
              <a:t>cc </a:t>
            </a:r>
            <a:r>
              <a:rPr lang="it-IT" altLang="zh-TW" sz="2000" dirty="0">
                <a:solidFill>
                  <a:schemeClr val="bg1">
                    <a:lumMod val="65000"/>
                  </a:schemeClr>
                </a:solidFill>
                <a:cs typeface="Consolas" panose="020B0609020204030204" pitchFamily="49" charset="0"/>
              </a:rPr>
              <a:t>-o </a:t>
            </a:r>
            <a:r>
              <a:rPr lang="en-US" altLang="zh-TW" sz="2000" dirty="0" smtClean="0">
                <a:solidFill>
                  <a:schemeClr val="bg1">
                    <a:lumMod val="65000"/>
                  </a:schemeClr>
                </a:solidFill>
                <a:cs typeface="Consolas" panose="020B0609020204030204" pitchFamily="49" charset="0"/>
              </a:rPr>
              <a:t>hello</a:t>
            </a:r>
            <a:r>
              <a:rPr lang="zh-TW" altLang="en-US" sz="2000" dirty="0" smtClean="0">
                <a:solidFill>
                  <a:schemeClr val="bg1">
                    <a:lumMod val="65000"/>
                  </a:schemeClr>
                </a:solidFill>
                <a:cs typeface="Consolas" panose="020B0609020204030204" pitchFamily="49" charset="0"/>
              </a:rPr>
              <a:t> </a:t>
            </a:r>
            <a:r>
              <a:rPr lang="en-US" altLang="zh-TW" sz="2000" dirty="0" smtClean="0">
                <a:solidFill>
                  <a:schemeClr val="bg1">
                    <a:lumMod val="65000"/>
                  </a:schemeClr>
                </a:solidFill>
                <a:cs typeface="Consolas" panose="020B0609020204030204" pitchFamily="49" charset="0"/>
              </a:rPr>
              <a:t>hello</a:t>
            </a:r>
            <a:r>
              <a:rPr lang="it-IT" sz="2000" dirty="0" smtClean="0">
                <a:solidFill>
                  <a:schemeClr val="bg1">
                    <a:lumMod val="65000"/>
                  </a:schemeClr>
                </a:solidFill>
                <a:cs typeface="Consolas" panose="020B0609020204030204" pitchFamily="49" charset="0"/>
              </a:rPr>
              <a:t>.o </a:t>
            </a:r>
            <a:r>
              <a:rPr lang="en-US" altLang="zh-TW" sz="2000" dirty="0" smtClean="0">
                <a:solidFill>
                  <a:schemeClr val="bg1">
                    <a:lumMod val="65000"/>
                  </a:schemeClr>
                </a:solidFill>
                <a:cs typeface="Consolas" panose="020B0609020204030204" pitchFamily="49" charset="0"/>
              </a:rPr>
              <a:t>a</a:t>
            </a:r>
            <a:r>
              <a:rPr lang="it-IT" sz="2000" dirty="0" smtClean="0">
                <a:solidFill>
                  <a:schemeClr val="bg1">
                    <a:lumMod val="65000"/>
                  </a:schemeClr>
                </a:solidFill>
                <a:cs typeface="Consolas" panose="020B0609020204030204" pitchFamily="49" charset="0"/>
              </a:rPr>
              <a:t>.o</a:t>
            </a:r>
            <a:endParaRPr lang="it-IT" sz="2000" dirty="0">
              <a:solidFill>
                <a:schemeClr val="bg1">
                  <a:lumMod val="65000"/>
                </a:schemeClr>
              </a:solidFill>
              <a:cs typeface="Consolas" panose="020B0609020204030204" pitchFamily="49" charset="0"/>
            </a:endParaRPr>
          </a:p>
          <a:p>
            <a:pPr lvl="0" defTabSz="914400" eaLnBrk="0" fontAlgn="base" hangingPunct="0">
              <a:spcBef>
                <a:spcPct val="0"/>
              </a:spcBef>
              <a:spcAft>
                <a:spcPct val="0"/>
              </a:spcAft>
            </a:pPr>
            <a:r>
              <a:rPr lang="en-US" altLang="zh-TW" sz="2000" dirty="0" err="1" smtClean="0">
                <a:solidFill>
                  <a:schemeClr val="bg1">
                    <a:lumMod val="65000"/>
                  </a:schemeClr>
                </a:solidFill>
                <a:cs typeface="Consolas" panose="020B0609020204030204" pitchFamily="49" charset="0"/>
              </a:rPr>
              <a:t>hello.o</a:t>
            </a:r>
            <a:r>
              <a:rPr lang="it-IT" sz="2000" dirty="0" smtClean="0">
                <a:solidFill>
                  <a:schemeClr val="bg1">
                    <a:lumMod val="65000"/>
                  </a:schemeClr>
                </a:solidFill>
                <a:cs typeface="Consolas" panose="020B0609020204030204" pitchFamily="49" charset="0"/>
              </a:rPr>
              <a:t>:</a:t>
            </a:r>
            <a:r>
              <a:rPr lang="zh-TW" altLang="en-US" sz="2000" dirty="0" smtClean="0">
                <a:solidFill>
                  <a:schemeClr val="bg1">
                    <a:lumMod val="65000"/>
                  </a:schemeClr>
                </a:solidFill>
                <a:cs typeface="Consolas" panose="020B0609020204030204" pitchFamily="49" charset="0"/>
              </a:rPr>
              <a:t> </a:t>
            </a:r>
            <a:r>
              <a:rPr lang="en-US" altLang="zh-TW" sz="2000" dirty="0" smtClean="0">
                <a:solidFill>
                  <a:schemeClr val="bg1">
                    <a:lumMod val="65000"/>
                  </a:schemeClr>
                </a:solidFill>
                <a:cs typeface="Consolas" panose="020B0609020204030204" pitchFamily="49" charset="0"/>
              </a:rPr>
              <a:t>hello</a:t>
            </a:r>
            <a:r>
              <a:rPr lang="it-IT" sz="2000" dirty="0" smtClean="0">
                <a:solidFill>
                  <a:schemeClr val="bg1">
                    <a:lumMod val="65000"/>
                  </a:schemeClr>
                </a:solidFill>
                <a:cs typeface="Consolas" panose="020B0609020204030204" pitchFamily="49" charset="0"/>
              </a:rPr>
              <a:t>.c</a:t>
            </a:r>
            <a:endParaRPr lang="it-IT" sz="2000" dirty="0">
              <a:solidFill>
                <a:schemeClr val="bg1">
                  <a:lumMod val="65000"/>
                </a:schemeClr>
              </a:solidFill>
              <a:cs typeface="Consolas" panose="020B0609020204030204" pitchFamily="49" charset="0"/>
            </a:endParaRPr>
          </a:p>
          <a:p>
            <a:pPr lvl="0" defTabSz="914400" eaLnBrk="0" fontAlgn="base" hangingPunct="0">
              <a:spcBef>
                <a:spcPct val="0"/>
              </a:spcBef>
              <a:spcAft>
                <a:spcPct val="0"/>
              </a:spcAft>
            </a:pPr>
            <a:r>
              <a:rPr lang="it-IT" sz="2000" dirty="0" smtClean="0">
                <a:solidFill>
                  <a:schemeClr val="bg1">
                    <a:lumMod val="65000"/>
                  </a:schemeClr>
                </a:solidFill>
                <a:cs typeface="Consolas" panose="020B0609020204030204" pitchFamily="49" charset="0"/>
              </a:rPr>
              <a:t>	</a:t>
            </a:r>
            <a:r>
              <a:rPr lang="en-US" altLang="zh-TW" sz="2000" dirty="0" smtClean="0">
                <a:solidFill>
                  <a:schemeClr val="bg1">
                    <a:lumMod val="65000"/>
                  </a:schemeClr>
                </a:solidFill>
                <a:cs typeface="Consolas" panose="020B0609020204030204" pitchFamily="49" charset="0"/>
              </a:rPr>
              <a:t>g</a:t>
            </a:r>
            <a:r>
              <a:rPr lang="it-IT" sz="2000" dirty="0" smtClean="0">
                <a:solidFill>
                  <a:schemeClr val="bg1">
                    <a:lumMod val="65000"/>
                  </a:schemeClr>
                </a:solidFill>
                <a:cs typeface="Consolas" panose="020B0609020204030204" pitchFamily="49" charset="0"/>
              </a:rPr>
              <a:t>cc </a:t>
            </a:r>
            <a:r>
              <a:rPr lang="it-IT" sz="2000" dirty="0">
                <a:solidFill>
                  <a:schemeClr val="bg1">
                    <a:lumMod val="65000"/>
                  </a:schemeClr>
                </a:solidFill>
                <a:cs typeface="Consolas" panose="020B0609020204030204" pitchFamily="49" charset="0"/>
              </a:rPr>
              <a:t>-c </a:t>
            </a:r>
            <a:r>
              <a:rPr lang="en-US" altLang="zh-TW" sz="2000" dirty="0" err="1" smtClean="0">
                <a:solidFill>
                  <a:schemeClr val="bg1">
                    <a:lumMod val="65000"/>
                  </a:schemeClr>
                </a:solidFill>
                <a:cs typeface="Consolas" panose="020B0609020204030204" pitchFamily="49" charset="0"/>
              </a:rPr>
              <a:t>hello.c</a:t>
            </a:r>
            <a:endParaRPr lang="it-IT" sz="2000" dirty="0">
              <a:solidFill>
                <a:schemeClr val="bg1">
                  <a:lumMod val="65000"/>
                </a:schemeClr>
              </a:solidFill>
              <a:cs typeface="Consolas" panose="020B0609020204030204" pitchFamily="49" charset="0"/>
            </a:endParaRPr>
          </a:p>
          <a:p>
            <a:pPr lvl="0" defTabSz="914400" eaLnBrk="0" fontAlgn="base" hangingPunct="0">
              <a:spcBef>
                <a:spcPct val="0"/>
              </a:spcBef>
              <a:spcAft>
                <a:spcPct val="0"/>
              </a:spcAft>
            </a:pPr>
            <a:r>
              <a:rPr lang="en-US" altLang="zh-TW" sz="2000" dirty="0">
                <a:solidFill>
                  <a:schemeClr val="bg1">
                    <a:lumMod val="65000"/>
                  </a:schemeClr>
                </a:solidFill>
                <a:cs typeface="Consolas" panose="020B0609020204030204" pitchFamily="49" charset="0"/>
              </a:rPr>
              <a:t>a</a:t>
            </a:r>
            <a:r>
              <a:rPr lang="it-IT" sz="2000" dirty="0" smtClean="0">
                <a:solidFill>
                  <a:schemeClr val="bg1">
                    <a:lumMod val="65000"/>
                  </a:schemeClr>
                </a:solidFill>
                <a:cs typeface="Consolas" panose="020B0609020204030204" pitchFamily="49" charset="0"/>
              </a:rPr>
              <a:t>.o</a:t>
            </a:r>
            <a:r>
              <a:rPr lang="it-IT" sz="2000" dirty="0">
                <a:solidFill>
                  <a:schemeClr val="bg1">
                    <a:lumMod val="65000"/>
                  </a:schemeClr>
                </a:solidFill>
                <a:cs typeface="Consolas" panose="020B0609020204030204" pitchFamily="49" charset="0"/>
              </a:rPr>
              <a:t>: </a:t>
            </a:r>
            <a:r>
              <a:rPr lang="en-US" altLang="zh-TW" sz="2000" dirty="0">
                <a:solidFill>
                  <a:schemeClr val="bg1">
                    <a:lumMod val="65000"/>
                  </a:schemeClr>
                </a:solidFill>
                <a:cs typeface="Consolas" panose="020B0609020204030204" pitchFamily="49" charset="0"/>
              </a:rPr>
              <a:t>a</a:t>
            </a:r>
            <a:r>
              <a:rPr lang="it-IT" sz="2000" dirty="0" smtClean="0">
                <a:solidFill>
                  <a:schemeClr val="bg1">
                    <a:lumMod val="65000"/>
                  </a:schemeClr>
                </a:solidFill>
                <a:cs typeface="Consolas" panose="020B0609020204030204" pitchFamily="49" charset="0"/>
              </a:rPr>
              <a:t>.c</a:t>
            </a:r>
          </a:p>
          <a:p>
            <a:pPr defTabSz="914400" eaLnBrk="0" fontAlgn="base" hangingPunct="0">
              <a:spcBef>
                <a:spcPct val="0"/>
              </a:spcBef>
              <a:spcAft>
                <a:spcPct val="0"/>
              </a:spcAft>
            </a:pPr>
            <a:r>
              <a:rPr kumimoji="0" lang="en-US" sz="2000" i="0" u="none" strike="noStrike" cap="none" normalizeH="0" baseline="0" dirty="0" smtClean="0">
                <a:ln>
                  <a:noFill/>
                </a:ln>
                <a:solidFill>
                  <a:schemeClr val="bg1">
                    <a:lumMod val="65000"/>
                  </a:schemeClr>
                </a:solidFill>
                <a:effectLst/>
                <a:cs typeface="Consolas" panose="020B0609020204030204" pitchFamily="49" charset="0"/>
              </a:rPr>
              <a:t>	</a:t>
            </a:r>
            <a:r>
              <a:rPr lang="en-US" altLang="zh-TW" sz="2000" dirty="0">
                <a:solidFill>
                  <a:schemeClr val="bg1">
                    <a:lumMod val="65000"/>
                  </a:schemeClr>
                </a:solidFill>
                <a:cs typeface="Consolas" panose="020B0609020204030204" pitchFamily="49" charset="0"/>
              </a:rPr>
              <a:t>g</a:t>
            </a:r>
            <a:r>
              <a:rPr lang="it-IT" altLang="zh-TW" sz="2000" dirty="0">
                <a:solidFill>
                  <a:schemeClr val="bg1">
                    <a:lumMod val="65000"/>
                  </a:schemeClr>
                </a:solidFill>
                <a:cs typeface="Consolas" panose="020B0609020204030204" pitchFamily="49" charset="0"/>
              </a:rPr>
              <a:t>cc </a:t>
            </a:r>
            <a:r>
              <a:rPr lang="zh-TW" altLang="zh-TW" sz="2000" dirty="0" smtClean="0">
                <a:solidFill>
                  <a:schemeClr val="bg1">
                    <a:lumMod val="65000"/>
                  </a:schemeClr>
                </a:solidFill>
                <a:cs typeface="Consolas" panose="020B0609020204030204" pitchFamily="49" charset="0"/>
              </a:rPr>
              <a:t>-</a:t>
            </a:r>
            <a:r>
              <a:rPr lang="en-US" altLang="zh-TW" sz="2000" dirty="0" smtClean="0">
                <a:solidFill>
                  <a:schemeClr val="bg1">
                    <a:lumMod val="65000"/>
                  </a:schemeClr>
                </a:solidFill>
                <a:cs typeface="Consolas" panose="020B0609020204030204" pitchFamily="49" charset="0"/>
              </a:rPr>
              <a:t>c</a:t>
            </a:r>
            <a:r>
              <a:rPr lang="it-IT" altLang="zh-TW" sz="2000" dirty="0" smtClean="0">
                <a:solidFill>
                  <a:schemeClr val="bg1">
                    <a:lumMod val="65000"/>
                  </a:schemeClr>
                </a:solidFill>
                <a:cs typeface="Consolas" panose="020B0609020204030204" pitchFamily="49" charset="0"/>
              </a:rPr>
              <a:t> </a:t>
            </a:r>
            <a:r>
              <a:rPr lang="en-US" altLang="zh-TW" sz="2000" dirty="0" err="1" smtClean="0">
                <a:solidFill>
                  <a:schemeClr val="bg1">
                    <a:lumMod val="65000"/>
                  </a:schemeClr>
                </a:solidFill>
                <a:cs typeface="Consolas" panose="020B0609020204030204" pitchFamily="49" charset="0"/>
              </a:rPr>
              <a:t>a.c</a:t>
            </a:r>
            <a:endParaRPr lang="en-US" altLang="zh-TW" sz="2000" dirty="0" smtClean="0">
              <a:solidFill>
                <a:schemeClr val="bg1">
                  <a:lumMod val="65000"/>
                </a:schemeClr>
              </a:solidFill>
              <a:cs typeface="Consolas" panose="020B0609020204030204" pitchFamily="49" charset="0"/>
            </a:endParaRPr>
          </a:p>
          <a:p>
            <a:pPr defTabSz="914400" eaLnBrk="0" fontAlgn="base" hangingPunct="0">
              <a:spcBef>
                <a:spcPct val="0"/>
              </a:spcBef>
              <a:spcAft>
                <a:spcPct val="0"/>
              </a:spcAft>
            </a:pPr>
            <a:r>
              <a:rPr lang="en-US" altLang="zh-TW" sz="2000" dirty="0" smtClean="0">
                <a:solidFill>
                  <a:srgbClr val="000090"/>
                </a:solidFill>
                <a:cs typeface="Consolas" panose="020B0609020204030204" pitchFamily="49" charset="0"/>
              </a:rPr>
              <a:t>clean</a:t>
            </a:r>
            <a:r>
              <a:rPr lang="en-US" altLang="zh-TW" sz="2000" dirty="0" smtClean="0">
                <a:cs typeface="Consolas" panose="020B0609020204030204" pitchFamily="49" charset="0"/>
              </a:rPr>
              <a:t>:</a:t>
            </a:r>
            <a:endParaRPr lang="en-US" altLang="zh-TW" sz="2000" dirty="0">
              <a:cs typeface="Consolas" panose="020B0609020204030204" pitchFamily="49" charset="0"/>
            </a:endParaRPr>
          </a:p>
          <a:p>
            <a:pPr defTabSz="914400" eaLnBrk="0" fontAlgn="base" hangingPunct="0">
              <a:spcBef>
                <a:spcPct val="0"/>
              </a:spcBef>
              <a:spcAft>
                <a:spcPct val="0"/>
              </a:spcAft>
            </a:pPr>
            <a:r>
              <a:rPr lang="en-US" altLang="zh-TW" sz="2000" dirty="0" smtClean="0">
                <a:cs typeface="Consolas" panose="020B0609020204030204" pitchFamily="49" charset="0"/>
              </a:rPr>
              <a:t>	</a:t>
            </a:r>
            <a:r>
              <a:rPr lang="en-US" altLang="zh-TW" sz="2000" dirty="0" err="1" smtClean="0">
                <a:solidFill>
                  <a:srgbClr val="FF6600"/>
                </a:solidFill>
                <a:cs typeface="Consolas" panose="020B0609020204030204" pitchFamily="49" charset="0"/>
              </a:rPr>
              <a:t>rm</a:t>
            </a:r>
            <a:r>
              <a:rPr lang="zh-TW" altLang="en-US" sz="2000" dirty="0" smtClean="0">
                <a:solidFill>
                  <a:srgbClr val="FF6600"/>
                </a:solidFill>
                <a:cs typeface="Consolas" panose="020B0609020204030204" pitchFamily="49" charset="0"/>
              </a:rPr>
              <a:t> </a:t>
            </a:r>
            <a:r>
              <a:rPr lang="en-US" altLang="zh-TW" sz="2000" dirty="0" smtClean="0">
                <a:solidFill>
                  <a:srgbClr val="FF6600"/>
                </a:solidFill>
                <a:cs typeface="Consolas" panose="020B0609020204030204" pitchFamily="49" charset="0"/>
              </a:rPr>
              <a:t>–f</a:t>
            </a:r>
            <a:r>
              <a:rPr lang="zh-TW" altLang="en-US" sz="2000" dirty="0" smtClean="0">
                <a:solidFill>
                  <a:srgbClr val="FF6600"/>
                </a:solidFill>
                <a:cs typeface="Consolas" panose="020B0609020204030204" pitchFamily="49" charset="0"/>
              </a:rPr>
              <a:t> </a:t>
            </a:r>
            <a:r>
              <a:rPr lang="en-US" altLang="zh-TW" sz="2000" dirty="0" smtClean="0">
                <a:solidFill>
                  <a:srgbClr val="FF6600"/>
                </a:solidFill>
                <a:cs typeface="Consolas" panose="020B0609020204030204" pitchFamily="49" charset="0"/>
              </a:rPr>
              <a:t>hello</a:t>
            </a:r>
            <a:r>
              <a:rPr lang="zh-TW" altLang="en-US" sz="2000" dirty="0" smtClean="0">
                <a:solidFill>
                  <a:srgbClr val="FF6600"/>
                </a:solidFill>
                <a:cs typeface="Consolas" panose="020B0609020204030204" pitchFamily="49" charset="0"/>
              </a:rPr>
              <a:t> </a:t>
            </a:r>
            <a:r>
              <a:rPr lang="en-US" altLang="zh-TW" sz="2000" dirty="0" err="1" smtClean="0">
                <a:solidFill>
                  <a:srgbClr val="FF6600"/>
                </a:solidFill>
                <a:cs typeface="Consolas" panose="020B0609020204030204" pitchFamily="49" charset="0"/>
              </a:rPr>
              <a:t>hello.o</a:t>
            </a:r>
            <a:r>
              <a:rPr lang="zh-TW" altLang="en-US" sz="2000" dirty="0" smtClean="0">
                <a:solidFill>
                  <a:srgbClr val="FF6600"/>
                </a:solidFill>
                <a:cs typeface="Consolas" panose="020B0609020204030204" pitchFamily="49" charset="0"/>
              </a:rPr>
              <a:t> </a:t>
            </a:r>
            <a:r>
              <a:rPr lang="en-US" altLang="zh-TW" sz="2000" dirty="0" err="1" smtClean="0">
                <a:solidFill>
                  <a:srgbClr val="FF6600"/>
                </a:solidFill>
                <a:cs typeface="Consolas" panose="020B0609020204030204" pitchFamily="49" charset="0"/>
              </a:rPr>
              <a:t>a.o</a:t>
            </a:r>
            <a:endParaRPr lang="it-IT" altLang="zh-TW" sz="2000" dirty="0">
              <a:solidFill>
                <a:srgbClr val="FF6600"/>
              </a:solidFill>
              <a:cs typeface="Consolas" panose="020B0609020204030204" pitchFamily="49" charset="0"/>
            </a:endParaRPr>
          </a:p>
        </p:txBody>
      </p:sp>
      <p:sp>
        <p:nvSpPr>
          <p:cNvPr id="13" name="文字方塊 12"/>
          <p:cNvSpPr txBox="1">
            <a:spLocks noChangeArrowheads="1"/>
          </p:cNvSpPr>
          <p:nvPr/>
        </p:nvSpPr>
        <p:spPr bwMode="auto">
          <a:xfrm>
            <a:off x="3731726" y="1708596"/>
            <a:ext cx="2957314" cy="461665"/>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altLang="zh-TW" sz="2400" u="sng" kern="100" dirty="0" smtClean="0">
                <a:effectLst/>
                <a:latin typeface="Calibri"/>
                <a:ea typeface="新細明體"/>
                <a:cs typeface="Times New Roman"/>
              </a:rPr>
              <a:t>Make</a:t>
            </a:r>
            <a:r>
              <a:rPr lang="zh-TW" altLang="en-US" sz="2400" u="sng" kern="100" dirty="0" smtClean="0">
                <a:effectLst/>
                <a:latin typeface="Calibri"/>
                <a:ea typeface="新細明體"/>
                <a:cs typeface="Times New Roman"/>
              </a:rPr>
              <a:t> </a:t>
            </a:r>
            <a:r>
              <a:rPr lang="en-US" altLang="zh-TW" sz="2400" u="sng" kern="100" dirty="0" smtClean="0">
                <a:effectLst/>
                <a:latin typeface="Calibri"/>
                <a:ea typeface="新細明體"/>
                <a:cs typeface="Times New Roman"/>
              </a:rPr>
              <a:t>clean</a:t>
            </a:r>
            <a:r>
              <a:rPr lang="zh-TW" altLang="en-US" sz="2400" u="sng" kern="100" dirty="0" smtClean="0">
                <a:effectLst/>
                <a:latin typeface="Calibri"/>
                <a:ea typeface="新細明體"/>
                <a:cs typeface="Times New Roman"/>
              </a:rPr>
              <a:t> </a:t>
            </a:r>
            <a:r>
              <a:rPr lang="en-US" altLang="zh-TW" sz="2400" u="sng" kern="100" dirty="0" smtClean="0">
                <a:effectLst/>
                <a:latin typeface="Calibri"/>
                <a:ea typeface="新細明體"/>
                <a:cs typeface="Times New Roman"/>
              </a:rPr>
              <a:t>Example:</a:t>
            </a:r>
            <a:endParaRPr lang="zh-TW" sz="2400" u="sng" kern="100" dirty="0">
              <a:effectLst/>
              <a:latin typeface="Calibri"/>
              <a:ea typeface="新細明體"/>
              <a:cs typeface="Times New Roman"/>
            </a:endParaRPr>
          </a:p>
        </p:txBody>
      </p:sp>
      <p:grpSp>
        <p:nvGrpSpPr>
          <p:cNvPr id="12" name="群組 11"/>
          <p:cNvGrpSpPr/>
          <p:nvPr/>
        </p:nvGrpSpPr>
        <p:grpSpPr>
          <a:xfrm>
            <a:off x="357171" y="2185064"/>
            <a:ext cx="3514899" cy="3261344"/>
            <a:chOff x="357171" y="2185064"/>
            <a:chExt cx="3514899" cy="3261344"/>
          </a:xfrm>
        </p:grpSpPr>
        <p:sp>
          <p:nvSpPr>
            <p:cNvPr id="14" name="文字方塊 13"/>
            <p:cNvSpPr txBox="1">
              <a:spLocks noChangeArrowheads="1"/>
            </p:cNvSpPr>
            <p:nvPr/>
          </p:nvSpPr>
          <p:spPr bwMode="auto">
            <a:xfrm>
              <a:off x="357171" y="2185064"/>
              <a:ext cx="1194840" cy="461665"/>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rot="0" vert="horz" wrap="square" lIns="91440" tIns="45720" rIns="91440" bIns="45720" anchor="t" anchorCtr="0">
              <a:spAutoFit/>
            </a:bodyPr>
            <a:lstStyle/>
            <a:p>
              <a:pPr algn="ctr">
                <a:spcAft>
                  <a:spcPts val="0"/>
                </a:spcAft>
              </a:pPr>
              <a:r>
                <a:rPr lang="en-US" altLang="zh-TW" sz="2400" kern="100" dirty="0" err="1" smtClean="0">
                  <a:latin typeface="Calibri"/>
                  <a:ea typeface="新細明體"/>
                  <a:cs typeface="Times New Roman"/>
                </a:rPr>
                <a:t>h</a:t>
              </a:r>
              <a:r>
                <a:rPr lang="en-US" altLang="zh-TW" sz="2400" kern="100" dirty="0" err="1" smtClean="0">
                  <a:effectLst/>
                  <a:latin typeface="Calibri"/>
                  <a:ea typeface="新細明體"/>
                  <a:cs typeface="Times New Roman"/>
                </a:rPr>
                <a:t>ello.c</a:t>
              </a:r>
              <a:endParaRPr lang="zh-TW" sz="2400" kern="100" dirty="0">
                <a:effectLst/>
                <a:latin typeface="Calibri"/>
                <a:ea typeface="新細明體"/>
                <a:cs typeface="Times New Roman"/>
              </a:endParaRPr>
            </a:p>
          </p:txBody>
        </p:sp>
        <p:sp>
          <p:nvSpPr>
            <p:cNvPr id="15" name="文字方塊 14"/>
            <p:cNvSpPr txBox="1">
              <a:spLocks noChangeArrowheads="1"/>
            </p:cNvSpPr>
            <p:nvPr/>
          </p:nvSpPr>
          <p:spPr bwMode="auto">
            <a:xfrm>
              <a:off x="2043822" y="2185064"/>
              <a:ext cx="1115475" cy="461665"/>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rot="0" vert="horz" wrap="square" lIns="91440" tIns="45720" rIns="91440" bIns="45720" anchor="t" anchorCtr="0">
              <a:spAutoFit/>
            </a:bodyPr>
            <a:lstStyle/>
            <a:p>
              <a:pPr algn="ctr">
                <a:spcAft>
                  <a:spcPts val="0"/>
                </a:spcAft>
              </a:pPr>
              <a:r>
                <a:rPr lang="en-US" altLang="zh-TW" sz="2400" kern="100" dirty="0" err="1" smtClean="0">
                  <a:latin typeface="Calibri"/>
                  <a:ea typeface="新細明體"/>
                  <a:cs typeface="Times New Roman"/>
                </a:rPr>
                <a:t>a</a:t>
              </a:r>
              <a:r>
                <a:rPr lang="en-US" altLang="zh-TW" sz="2400" kern="100" dirty="0" err="1" smtClean="0">
                  <a:effectLst/>
                  <a:latin typeface="Calibri"/>
                  <a:ea typeface="新細明體"/>
                  <a:cs typeface="Times New Roman"/>
                </a:rPr>
                <a:t>.c</a:t>
              </a:r>
              <a:endParaRPr lang="zh-TW" sz="2400" kern="100" dirty="0">
                <a:effectLst/>
                <a:latin typeface="Calibri"/>
                <a:ea typeface="新細明體"/>
                <a:cs typeface="Times New Roman"/>
              </a:endParaRPr>
            </a:p>
          </p:txBody>
        </p:sp>
        <p:sp>
          <p:nvSpPr>
            <p:cNvPr id="19" name="Rectangle 104"/>
            <p:cNvSpPr/>
            <p:nvPr/>
          </p:nvSpPr>
          <p:spPr>
            <a:xfrm>
              <a:off x="868551" y="4630130"/>
              <a:ext cx="1781908" cy="816278"/>
            </a:xfrm>
            <a:prstGeom prst="rect">
              <a:avLst/>
            </a:prstGeom>
            <a:solidFill>
              <a:srgbClr val="4444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Executable File</a:t>
              </a:r>
            </a:p>
            <a:p>
              <a:pPr algn="ctr"/>
              <a:r>
                <a:rPr lang="en-US" altLang="zh-TW" sz="2000" dirty="0" smtClean="0">
                  <a:solidFill>
                    <a:schemeClr val="bg1"/>
                  </a:solidFill>
                </a:rPr>
                <a:t>hello</a:t>
              </a:r>
              <a:endParaRPr lang="en-US" sz="2000" dirty="0" smtClean="0">
                <a:solidFill>
                  <a:schemeClr val="bg1"/>
                </a:solidFill>
              </a:endParaRPr>
            </a:p>
          </p:txBody>
        </p:sp>
        <p:cxnSp>
          <p:nvCxnSpPr>
            <p:cNvPr id="20" name="直線單箭頭接點 204"/>
            <p:cNvCxnSpPr/>
            <p:nvPr/>
          </p:nvCxnSpPr>
          <p:spPr>
            <a:xfrm>
              <a:off x="1224764" y="4074659"/>
              <a:ext cx="503269" cy="481263"/>
            </a:xfrm>
            <a:prstGeom prst="straightConnector1">
              <a:avLst/>
            </a:prstGeom>
            <a:ln w="28575" cmpd="sng">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cxnSp>
          <p:nvCxnSpPr>
            <p:cNvPr id="21" name="直線單箭頭接點 204"/>
            <p:cNvCxnSpPr/>
            <p:nvPr/>
          </p:nvCxnSpPr>
          <p:spPr>
            <a:xfrm flipH="1">
              <a:off x="1813567" y="4074659"/>
              <a:ext cx="513363" cy="481263"/>
            </a:xfrm>
            <a:prstGeom prst="straightConnector1">
              <a:avLst/>
            </a:prstGeom>
            <a:ln w="28575" cmpd="sng">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22" name="文字方塊 21"/>
            <p:cNvSpPr txBox="1">
              <a:spLocks noChangeArrowheads="1"/>
            </p:cNvSpPr>
            <p:nvPr/>
          </p:nvSpPr>
          <p:spPr bwMode="auto">
            <a:xfrm>
              <a:off x="357171" y="3505439"/>
              <a:ext cx="1194840"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rot="0" vert="horz" wrap="square" lIns="91440" tIns="45720" rIns="91440" bIns="45720" anchor="t" anchorCtr="0">
              <a:spAutoFit/>
            </a:bodyPr>
            <a:lstStyle/>
            <a:p>
              <a:pPr algn="ctr">
                <a:spcAft>
                  <a:spcPts val="0"/>
                </a:spcAft>
              </a:pPr>
              <a:r>
                <a:rPr lang="en-US" altLang="zh-TW" sz="2400" kern="100" dirty="0" err="1" smtClean="0">
                  <a:latin typeface="Calibri"/>
                  <a:ea typeface="新細明體"/>
                  <a:cs typeface="Times New Roman"/>
                </a:rPr>
                <a:t>h</a:t>
              </a:r>
              <a:r>
                <a:rPr lang="en-US" altLang="zh-TW" sz="2400" kern="100" dirty="0" err="1" smtClean="0">
                  <a:effectLst/>
                  <a:latin typeface="Calibri"/>
                  <a:ea typeface="新細明體"/>
                  <a:cs typeface="Times New Roman"/>
                </a:rPr>
                <a:t>ello.o</a:t>
              </a:r>
              <a:endParaRPr lang="zh-TW" sz="2400" kern="100" dirty="0">
                <a:effectLst/>
                <a:latin typeface="Calibri"/>
                <a:ea typeface="新細明體"/>
                <a:cs typeface="Times New Roman"/>
              </a:endParaRPr>
            </a:p>
          </p:txBody>
        </p:sp>
        <p:sp>
          <p:nvSpPr>
            <p:cNvPr id="24" name="文字方塊 23"/>
            <p:cNvSpPr txBox="1">
              <a:spLocks noChangeArrowheads="1"/>
            </p:cNvSpPr>
            <p:nvPr/>
          </p:nvSpPr>
          <p:spPr bwMode="auto">
            <a:xfrm>
              <a:off x="2043822" y="3505439"/>
              <a:ext cx="1115475"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rot="0" vert="horz" wrap="square" lIns="91440" tIns="45720" rIns="91440" bIns="45720" anchor="t" anchorCtr="0">
              <a:spAutoFit/>
            </a:bodyPr>
            <a:lstStyle/>
            <a:p>
              <a:pPr algn="ctr">
                <a:spcAft>
                  <a:spcPts val="0"/>
                </a:spcAft>
              </a:pPr>
              <a:r>
                <a:rPr lang="en-US" altLang="zh-TW" sz="2400" kern="100" dirty="0" err="1" smtClean="0">
                  <a:latin typeface="Calibri"/>
                  <a:ea typeface="新細明體"/>
                  <a:cs typeface="Times New Roman"/>
                </a:rPr>
                <a:t>a</a:t>
              </a:r>
              <a:r>
                <a:rPr lang="en-US" altLang="zh-TW" sz="2400" kern="100" dirty="0" err="1" smtClean="0">
                  <a:effectLst/>
                  <a:latin typeface="Calibri"/>
                  <a:ea typeface="新細明體"/>
                  <a:cs typeface="Times New Roman"/>
                </a:rPr>
                <a:t>.o</a:t>
              </a:r>
              <a:endParaRPr lang="zh-TW" sz="2400" kern="100" dirty="0">
                <a:effectLst/>
                <a:latin typeface="Calibri"/>
                <a:ea typeface="新細明體"/>
                <a:cs typeface="Times New Roman"/>
              </a:endParaRPr>
            </a:p>
          </p:txBody>
        </p:sp>
        <p:cxnSp>
          <p:nvCxnSpPr>
            <p:cNvPr id="25" name="直線單箭頭接點 204"/>
            <p:cNvCxnSpPr/>
            <p:nvPr/>
          </p:nvCxnSpPr>
          <p:spPr>
            <a:xfrm flipH="1">
              <a:off x="2628872" y="2777921"/>
              <a:ext cx="1" cy="597373"/>
            </a:xfrm>
            <a:prstGeom prst="straightConnector1">
              <a:avLst/>
            </a:prstGeom>
            <a:ln w="28575" cmpd="sng">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直線單箭頭接點 204"/>
            <p:cNvCxnSpPr/>
            <p:nvPr/>
          </p:nvCxnSpPr>
          <p:spPr>
            <a:xfrm>
              <a:off x="973129" y="2762901"/>
              <a:ext cx="0" cy="612393"/>
            </a:xfrm>
            <a:prstGeom prst="straightConnector1">
              <a:avLst/>
            </a:prstGeom>
            <a:ln w="28575" cmpd="sng">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27" name="文字方塊 26"/>
            <p:cNvSpPr txBox="1">
              <a:spLocks noChangeArrowheads="1"/>
            </p:cNvSpPr>
            <p:nvPr/>
          </p:nvSpPr>
          <p:spPr bwMode="auto">
            <a:xfrm>
              <a:off x="1008405" y="2956930"/>
              <a:ext cx="1425546" cy="369332"/>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altLang="zh-TW" kern="100" dirty="0" err="1" smtClean="0">
                  <a:latin typeface="Calibri"/>
                  <a:ea typeface="新細明體"/>
                  <a:cs typeface="Times New Roman"/>
                </a:rPr>
                <a:t>gcc</a:t>
              </a:r>
              <a:r>
                <a:rPr lang="zh-TW" altLang="en-US" kern="100" dirty="0" smtClean="0">
                  <a:latin typeface="Calibri"/>
                  <a:ea typeface="新細明體"/>
                  <a:cs typeface="Times New Roman"/>
                </a:rPr>
                <a:t> </a:t>
              </a:r>
              <a:r>
                <a:rPr lang="en-US" altLang="zh-TW" kern="100" dirty="0" smtClean="0">
                  <a:latin typeface="Calibri"/>
                  <a:ea typeface="新細明體"/>
                  <a:cs typeface="Times New Roman"/>
                </a:rPr>
                <a:t>–c</a:t>
              </a:r>
              <a:r>
                <a:rPr lang="zh-TW" altLang="en-US" kern="100" dirty="0" smtClean="0">
                  <a:latin typeface="Calibri"/>
                  <a:ea typeface="新細明體"/>
                  <a:cs typeface="Times New Roman"/>
                </a:rPr>
                <a:t> </a:t>
              </a:r>
              <a:r>
                <a:rPr lang="en-US" altLang="zh-TW" kern="100" dirty="0" err="1" smtClean="0">
                  <a:latin typeface="Calibri"/>
                  <a:ea typeface="新細明體"/>
                  <a:cs typeface="Times New Roman"/>
                </a:rPr>
                <a:t>hello.c</a:t>
              </a:r>
              <a:endParaRPr lang="zh-TW" kern="100" dirty="0">
                <a:effectLst/>
                <a:latin typeface="Calibri"/>
                <a:ea typeface="新細明體"/>
                <a:cs typeface="Times New Roman"/>
              </a:endParaRPr>
            </a:p>
          </p:txBody>
        </p:sp>
        <p:sp>
          <p:nvSpPr>
            <p:cNvPr id="28" name="文字方塊 27"/>
            <p:cNvSpPr txBox="1">
              <a:spLocks noChangeArrowheads="1"/>
            </p:cNvSpPr>
            <p:nvPr/>
          </p:nvSpPr>
          <p:spPr bwMode="auto">
            <a:xfrm>
              <a:off x="2446524" y="2949844"/>
              <a:ext cx="1425546" cy="369332"/>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altLang="zh-TW" kern="100" dirty="0" err="1" smtClean="0">
                  <a:latin typeface="Calibri"/>
                  <a:ea typeface="新細明體"/>
                  <a:cs typeface="Times New Roman"/>
                </a:rPr>
                <a:t>gcc</a:t>
              </a:r>
              <a:r>
                <a:rPr lang="zh-TW" altLang="en-US" kern="100" dirty="0" smtClean="0">
                  <a:latin typeface="Calibri"/>
                  <a:ea typeface="新細明體"/>
                  <a:cs typeface="Times New Roman"/>
                </a:rPr>
                <a:t> </a:t>
              </a:r>
              <a:r>
                <a:rPr lang="en-US" altLang="zh-TW" kern="100" dirty="0" smtClean="0">
                  <a:latin typeface="Calibri"/>
                  <a:ea typeface="新細明體"/>
                  <a:cs typeface="Times New Roman"/>
                </a:rPr>
                <a:t>–c</a:t>
              </a:r>
              <a:r>
                <a:rPr lang="zh-TW" altLang="en-US" kern="100" dirty="0" smtClean="0">
                  <a:latin typeface="Calibri"/>
                  <a:ea typeface="新細明體"/>
                  <a:cs typeface="Times New Roman"/>
                </a:rPr>
                <a:t> </a:t>
              </a:r>
              <a:r>
                <a:rPr lang="en-US" altLang="zh-TW" kern="100" dirty="0" err="1" smtClean="0">
                  <a:latin typeface="Calibri"/>
                  <a:ea typeface="新細明體"/>
                  <a:cs typeface="Times New Roman"/>
                </a:rPr>
                <a:t>a.c</a:t>
              </a:r>
              <a:endParaRPr lang="zh-TW" kern="100" dirty="0">
                <a:effectLst/>
                <a:latin typeface="Calibri"/>
                <a:ea typeface="新細明體"/>
                <a:cs typeface="Times New Roman"/>
              </a:endParaRPr>
            </a:p>
          </p:txBody>
        </p:sp>
        <p:sp>
          <p:nvSpPr>
            <p:cNvPr id="29" name="文字方塊 28"/>
            <p:cNvSpPr txBox="1">
              <a:spLocks noChangeArrowheads="1"/>
            </p:cNvSpPr>
            <p:nvPr/>
          </p:nvSpPr>
          <p:spPr bwMode="auto">
            <a:xfrm>
              <a:off x="2097672" y="3992971"/>
              <a:ext cx="1425546" cy="646331"/>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altLang="zh-TW" kern="100" dirty="0" err="1" smtClean="0">
                  <a:latin typeface="Calibri"/>
                  <a:ea typeface="新細明體"/>
                  <a:cs typeface="Times New Roman"/>
                </a:rPr>
                <a:t>gcc</a:t>
              </a:r>
              <a:r>
                <a:rPr lang="zh-TW" altLang="en-US" kern="100" dirty="0" smtClean="0">
                  <a:latin typeface="Calibri"/>
                  <a:ea typeface="新細明體"/>
                  <a:cs typeface="Times New Roman"/>
                </a:rPr>
                <a:t> </a:t>
              </a:r>
              <a:r>
                <a:rPr lang="en-US" altLang="zh-TW" kern="100" dirty="0" smtClean="0">
                  <a:latin typeface="Calibri"/>
                  <a:ea typeface="新細明體"/>
                  <a:cs typeface="Times New Roman"/>
                </a:rPr>
                <a:t>–o</a:t>
              </a:r>
              <a:r>
                <a:rPr lang="zh-TW" altLang="en-US" kern="100" dirty="0" smtClean="0">
                  <a:latin typeface="Calibri"/>
                  <a:ea typeface="新細明體"/>
                  <a:cs typeface="Times New Roman"/>
                </a:rPr>
                <a:t> </a:t>
              </a:r>
              <a:r>
                <a:rPr lang="en-US" altLang="zh-TW" kern="100" dirty="0" smtClean="0">
                  <a:latin typeface="Calibri"/>
                  <a:ea typeface="新細明體"/>
                  <a:cs typeface="Times New Roman"/>
                </a:rPr>
                <a:t>hello</a:t>
              </a:r>
              <a:r>
                <a:rPr lang="zh-TW" altLang="en-US" kern="100" dirty="0" smtClean="0">
                  <a:latin typeface="Calibri"/>
                  <a:ea typeface="新細明體"/>
                  <a:cs typeface="Times New Roman"/>
                </a:rPr>
                <a:t> </a:t>
              </a:r>
              <a:r>
                <a:rPr lang="en-US" altLang="zh-TW" kern="100" dirty="0" err="1" smtClean="0">
                  <a:latin typeface="Calibri"/>
                  <a:ea typeface="新細明體"/>
                  <a:cs typeface="Times New Roman"/>
                </a:rPr>
                <a:t>hello.o</a:t>
              </a:r>
              <a:r>
                <a:rPr lang="zh-TW" altLang="en-US" kern="100" dirty="0" smtClean="0">
                  <a:latin typeface="Calibri"/>
                  <a:ea typeface="新細明體"/>
                  <a:cs typeface="Times New Roman"/>
                </a:rPr>
                <a:t> </a:t>
              </a:r>
              <a:r>
                <a:rPr lang="en-US" altLang="zh-TW" kern="100" dirty="0" err="1" smtClean="0">
                  <a:latin typeface="Calibri"/>
                  <a:ea typeface="新細明體"/>
                  <a:cs typeface="Times New Roman"/>
                </a:rPr>
                <a:t>a.o</a:t>
              </a:r>
              <a:endParaRPr lang="zh-TW" kern="100" dirty="0">
                <a:effectLst/>
                <a:latin typeface="Calibri"/>
                <a:ea typeface="新細明體"/>
                <a:cs typeface="Times New Roman"/>
              </a:endParaRPr>
            </a:p>
          </p:txBody>
        </p:sp>
      </p:grpSp>
      <p:sp>
        <p:nvSpPr>
          <p:cNvPr id="30" name="矩形 29"/>
          <p:cNvSpPr/>
          <p:nvPr/>
        </p:nvSpPr>
        <p:spPr>
          <a:xfrm>
            <a:off x="3523218" y="5029354"/>
            <a:ext cx="4627361" cy="523220"/>
          </a:xfrm>
          <a:prstGeom prst="rect">
            <a:avLst/>
          </a:prstGeom>
        </p:spPr>
        <p:txBody>
          <a:bodyPr wrap="square">
            <a:spAutoFit/>
          </a:bodyPr>
          <a:lstStyle/>
          <a:p>
            <a:pPr marL="914400" lvl="1" indent="-457200">
              <a:buFont typeface="Arial"/>
              <a:buChar char="•"/>
            </a:pPr>
            <a:r>
              <a:rPr lang="zh-TW" altLang="en-US" sz="2800" dirty="0" smtClean="0">
                <a:solidFill>
                  <a:srgbClr val="000000"/>
                </a:solidFill>
              </a:rPr>
              <a:t> </a:t>
            </a:r>
            <a:r>
              <a:rPr lang="en-US" altLang="zh-TW" sz="2800" dirty="0" smtClean="0">
                <a:solidFill>
                  <a:srgbClr val="FF0000"/>
                </a:solidFill>
              </a:rPr>
              <a:t>make</a:t>
            </a:r>
            <a:r>
              <a:rPr lang="zh-TW" altLang="en-US" sz="2800" dirty="0" smtClean="0">
                <a:solidFill>
                  <a:srgbClr val="FF0000"/>
                </a:solidFill>
              </a:rPr>
              <a:t> </a:t>
            </a:r>
            <a:r>
              <a:rPr lang="en-US" altLang="zh-TW" sz="2800" dirty="0" smtClean="0"/>
              <a:t>clean</a:t>
            </a:r>
            <a:r>
              <a:rPr lang="zh-TW" altLang="en-US" sz="2800" dirty="0" smtClean="0"/>
              <a:t> </a:t>
            </a:r>
            <a:endParaRPr lang="en-US" altLang="zh-TW" sz="2800" dirty="0"/>
          </a:p>
        </p:txBody>
      </p:sp>
      <p:sp>
        <p:nvSpPr>
          <p:cNvPr id="23" name="矩形 22"/>
          <p:cNvSpPr/>
          <p:nvPr/>
        </p:nvSpPr>
        <p:spPr>
          <a:xfrm>
            <a:off x="3523218" y="5816806"/>
            <a:ext cx="4627361" cy="523220"/>
          </a:xfrm>
          <a:prstGeom prst="rect">
            <a:avLst/>
          </a:prstGeom>
        </p:spPr>
        <p:txBody>
          <a:bodyPr wrap="square">
            <a:spAutoFit/>
          </a:bodyPr>
          <a:lstStyle/>
          <a:p>
            <a:pPr marL="914400" lvl="1" indent="-457200">
              <a:buFont typeface="Arial"/>
              <a:buChar char="•"/>
            </a:pPr>
            <a:r>
              <a:rPr lang="zh-TW" altLang="en-US" sz="2800" dirty="0" smtClean="0"/>
              <a:t> </a:t>
            </a:r>
            <a:r>
              <a:rPr lang="en-US" altLang="zh-TW" sz="2800" dirty="0" smtClean="0">
                <a:hlinkClick r:id="rId2"/>
              </a:rPr>
              <a:t>Makefile</a:t>
            </a:r>
            <a:r>
              <a:rPr lang="zh-TW" altLang="en-US" sz="2800" dirty="0" smtClean="0">
                <a:hlinkClick r:id="rId2"/>
              </a:rPr>
              <a:t> </a:t>
            </a:r>
            <a:r>
              <a:rPr lang="en-US" altLang="zh-TW" sz="2800" dirty="0" smtClean="0">
                <a:hlinkClick r:id="rId2"/>
              </a:rPr>
              <a:t>Tutorial</a:t>
            </a:r>
            <a:endParaRPr lang="en-US" altLang="zh-TW" sz="2800" dirty="0"/>
          </a:p>
        </p:txBody>
      </p:sp>
    </p:spTree>
    <p:extLst>
      <p:ext uri="{BB962C8B-B14F-4D97-AF65-F5344CB8AC3E}">
        <p14:creationId xmlns:p14="http://schemas.microsoft.com/office/powerpoint/2010/main" val="420784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Development</a:t>
            </a:r>
            <a:r>
              <a:rPr kumimoji="1" lang="zh-TW" altLang="en-US" dirty="0" smtClean="0"/>
              <a:t> </a:t>
            </a:r>
            <a:r>
              <a:rPr kumimoji="1" lang="en-US" altLang="zh-TW" dirty="0" smtClean="0"/>
              <a:t>Environment</a:t>
            </a:r>
            <a:endParaRPr kumimoji="1" lang="zh-TW" altLang="en-US" dirty="0"/>
          </a:p>
        </p:txBody>
      </p:sp>
      <p:sp>
        <p:nvSpPr>
          <p:cNvPr id="3" name="內容版面配置區 2"/>
          <p:cNvSpPr>
            <a:spLocks noGrp="1"/>
          </p:cNvSpPr>
          <p:nvPr>
            <p:ph idx="1"/>
          </p:nvPr>
        </p:nvSpPr>
        <p:spPr>
          <a:xfrm>
            <a:off x="457199" y="1600200"/>
            <a:ext cx="8339221" cy="4525963"/>
          </a:xfrm>
        </p:spPr>
        <p:txBody>
          <a:bodyPr>
            <a:normAutofit/>
          </a:bodyPr>
          <a:lstStyle/>
          <a:p>
            <a:endParaRPr kumimoji="1" lang="en-US" altLang="zh-TW" dirty="0"/>
          </a:p>
          <a:p>
            <a:r>
              <a:rPr kumimoji="1" lang="en-US" altLang="zh-TW" dirty="0">
                <a:solidFill>
                  <a:schemeClr val="bg1">
                    <a:lumMod val="75000"/>
                  </a:schemeClr>
                </a:solidFill>
              </a:rPr>
              <a:t>Unix-like</a:t>
            </a:r>
            <a:r>
              <a:rPr kumimoji="1" lang="zh-TW" altLang="en-US" dirty="0">
                <a:solidFill>
                  <a:schemeClr val="bg1">
                    <a:lumMod val="75000"/>
                  </a:schemeClr>
                </a:solidFill>
              </a:rPr>
              <a:t> </a:t>
            </a:r>
            <a:r>
              <a:rPr kumimoji="1" lang="en-US" altLang="zh-TW" dirty="0">
                <a:solidFill>
                  <a:srgbClr val="BFBFBF"/>
                </a:solidFill>
              </a:rPr>
              <a:t>Workstation</a:t>
            </a:r>
            <a:endParaRPr kumimoji="1" lang="en-US" altLang="zh-TW" dirty="0">
              <a:solidFill>
                <a:schemeClr val="bg1">
                  <a:lumMod val="75000"/>
                </a:schemeClr>
              </a:solidFill>
            </a:endParaRPr>
          </a:p>
          <a:p>
            <a:r>
              <a:rPr kumimoji="1" lang="en-US" altLang="zh-TW" dirty="0" err="1" smtClean="0">
                <a:solidFill>
                  <a:srgbClr val="BFBFBF"/>
                </a:solidFill>
              </a:rPr>
              <a:t>Makefile</a:t>
            </a:r>
            <a:r>
              <a:rPr kumimoji="1" lang="en-US" altLang="zh-TW" dirty="0" smtClean="0">
                <a:solidFill>
                  <a:srgbClr val="BFBFBF"/>
                </a:solidFill>
              </a:rPr>
              <a:t>:</a:t>
            </a:r>
            <a:r>
              <a:rPr kumimoji="1" lang="zh-TW" altLang="en-US" dirty="0" smtClean="0">
                <a:solidFill>
                  <a:srgbClr val="BFBFBF"/>
                </a:solidFill>
              </a:rPr>
              <a:t> </a:t>
            </a:r>
            <a:r>
              <a:rPr kumimoji="1" lang="en-US" altLang="zh-TW" dirty="0" smtClean="0">
                <a:solidFill>
                  <a:srgbClr val="BFBFBF"/>
                </a:solidFill>
              </a:rPr>
              <a:t>Compile</a:t>
            </a:r>
            <a:r>
              <a:rPr kumimoji="1" lang="zh-TW" altLang="en-US" dirty="0" smtClean="0">
                <a:solidFill>
                  <a:srgbClr val="BFBFBF"/>
                </a:solidFill>
              </a:rPr>
              <a:t> </a:t>
            </a:r>
            <a:r>
              <a:rPr kumimoji="1" lang="en-US" altLang="zh-TW" dirty="0" smtClean="0">
                <a:solidFill>
                  <a:srgbClr val="BFBFBF"/>
                </a:solidFill>
              </a:rPr>
              <a:t>&amp;</a:t>
            </a:r>
            <a:r>
              <a:rPr kumimoji="1" lang="zh-TW" altLang="en-US" dirty="0" smtClean="0">
                <a:solidFill>
                  <a:srgbClr val="BFBFBF"/>
                </a:solidFill>
              </a:rPr>
              <a:t> </a:t>
            </a:r>
            <a:r>
              <a:rPr kumimoji="1" lang="en-US" altLang="zh-TW" dirty="0" smtClean="0">
                <a:solidFill>
                  <a:srgbClr val="BFBFBF"/>
                </a:solidFill>
              </a:rPr>
              <a:t>Link</a:t>
            </a:r>
            <a:r>
              <a:rPr kumimoji="1" lang="zh-TW" altLang="en-US" dirty="0" smtClean="0">
                <a:solidFill>
                  <a:srgbClr val="BFBFBF"/>
                </a:solidFill>
              </a:rPr>
              <a:t> </a:t>
            </a:r>
            <a:r>
              <a:rPr kumimoji="1" lang="en-US" altLang="zh-TW" dirty="0" smtClean="0">
                <a:solidFill>
                  <a:srgbClr val="BFBFBF"/>
                </a:solidFill>
              </a:rPr>
              <a:t>your</a:t>
            </a:r>
            <a:r>
              <a:rPr kumimoji="1" lang="zh-TW" altLang="en-US" dirty="0" smtClean="0">
                <a:solidFill>
                  <a:srgbClr val="BFBFBF"/>
                </a:solidFill>
              </a:rPr>
              <a:t> </a:t>
            </a:r>
            <a:r>
              <a:rPr kumimoji="1" lang="en-US" altLang="zh-TW" dirty="0" smtClean="0">
                <a:solidFill>
                  <a:srgbClr val="BFBFBF"/>
                </a:solidFill>
              </a:rPr>
              <a:t>program</a:t>
            </a:r>
          </a:p>
          <a:p>
            <a:r>
              <a:rPr kumimoji="1" lang="en-US" altLang="zh-TW" dirty="0" smtClean="0"/>
              <a:t>GDB</a:t>
            </a:r>
            <a:r>
              <a:rPr kumimoji="1" lang="zh-TW" altLang="en-US" dirty="0" smtClean="0"/>
              <a:t> </a:t>
            </a:r>
            <a:r>
              <a:rPr kumimoji="1" lang="en-US" altLang="zh-TW" dirty="0" smtClean="0"/>
              <a:t>Debugger:</a:t>
            </a:r>
            <a:r>
              <a:rPr kumimoji="1" lang="zh-TW" altLang="en-US" dirty="0" smtClean="0"/>
              <a:t> </a:t>
            </a:r>
            <a:r>
              <a:rPr kumimoji="1" lang="en-US" altLang="zh-TW" dirty="0" smtClean="0"/>
              <a:t>Debug</a:t>
            </a:r>
            <a:r>
              <a:rPr kumimoji="1" lang="zh-TW" altLang="en-US" dirty="0" smtClean="0"/>
              <a:t> </a:t>
            </a:r>
            <a:r>
              <a:rPr kumimoji="1" lang="en-US" altLang="zh-TW" dirty="0" smtClean="0"/>
              <a:t>your</a:t>
            </a:r>
            <a:r>
              <a:rPr kumimoji="1" lang="zh-TW" altLang="en-US" dirty="0" smtClean="0"/>
              <a:t> </a:t>
            </a:r>
            <a:r>
              <a:rPr kumimoji="1" lang="en-US" altLang="zh-TW" dirty="0" smtClean="0"/>
              <a:t>program.</a:t>
            </a:r>
          </a:p>
          <a:p>
            <a:r>
              <a:rPr kumimoji="1" lang="en-US" altLang="zh-TW" dirty="0" err="1" smtClean="0"/>
              <a:t>Git</a:t>
            </a:r>
            <a:r>
              <a:rPr kumimoji="1" lang="zh-TW" altLang="en-US" dirty="0" smtClean="0"/>
              <a:t> </a:t>
            </a:r>
            <a:r>
              <a:rPr kumimoji="1" lang="en-US" altLang="zh-TW" dirty="0" smtClean="0"/>
              <a:t>&amp;</a:t>
            </a:r>
            <a:r>
              <a:rPr kumimoji="1" lang="zh-TW" altLang="en-US" dirty="0" smtClean="0"/>
              <a:t> </a:t>
            </a:r>
            <a:r>
              <a:rPr kumimoji="1" lang="en-US" altLang="zh-TW" dirty="0" err="1" smtClean="0"/>
              <a:t>GitHub</a:t>
            </a:r>
            <a:r>
              <a:rPr kumimoji="1" lang="en-US" altLang="zh-TW" dirty="0" smtClean="0"/>
              <a:t>:</a:t>
            </a:r>
            <a:r>
              <a:rPr kumimoji="1" lang="zh-TW" altLang="en-US" dirty="0" smtClean="0"/>
              <a:t> </a:t>
            </a:r>
            <a:r>
              <a:rPr kumimoji="1" lang="en-US" altLang="zh-TW" dirty="0" smtClean="0"/>
              <a:t>Revision</a:t>
            </a:r>
            <a:r>
              <a:rPr kumimoji="1" lang="zh-TW" altLang="en-US" dirty="0" smtClean="0"/>
              <a:t> </a:t>
            </a:r>
            <a:r>
              <a:rPr kumimoji="1" lang="en-US" altLang="zh-TW" dirty="0" smtClean="0"/>
              <a:t>Control</a:t>
            </a:r>
            <a:r>
              <a:rPr kumimoji="1" lang="zh-TW" altLang="en-US" dirty="0" smtClean="0"/>
              <a:t> </a:t>
            </a:r>
            <a:r>
              <a:rPr kumimoji="1" lang="en-US" altLang="zh-TW" dirty="0" smtClean="0"/>
              <a:t>&amp;</a:t>
            </a:r>
            <a:r>
              <a:rPr kumimoji="1" lang="zh-TW" altLang="en-US" dirty="0" smtClean="0"/>
              <a:t> </a:t>
            </a:r>
            <a:r>
              <a:rPr kumimoji="1" lang="en-US" altLang="zh-TW" dirty="0" smtClean="0"/>
              <a:t>Collaboration.</a:t>
            </a:r>
            <a:endParaRPr kumimoji="1" lang="en-US" altLang="zh-TW" dirty="0"/>
          </a:p>
          <a:p>
            <a:endParaRPr kumimoji="1" lang="en-US" altLang="zh-TW" dirty="0"/>
          </a:p>
          <a:p>
            <a:endParaRPr kumimoji="1" lang="en-US" altLang="zh-TW" dirty="0" smtClean="0"/>
          </a:p>
          <a:p>
            <a:endParaRPr kumimoji="1" lang="zh-TW" altLang="en-US" dirty="0"/>
          </a:p>
        </p:txBody>
      </p:sp>
      <p:sp>
        <p:nvSpPr>
          <p:cNvPr id="5" name="投影片編號版面配置區 4"/>
          <p:cNvSpPr>
            <a:spLocks noGrp="1"/>
          </p:cNvSpPr>
          <p:nvPr>
            <p:ph type="sldNum" sz="quarter" idx="12"/>
          </p:nvPr>
        </p:nvSpPr>
        <p:spPr/>
        <p:txBody>
          <a:bodyPr/>
          <a:lstStyle/>
          <a:p>
            <a:fld id="{0F5F8F5C-FF46-B040-BE83-581A05881DA0}" type="slidenum">
              <a:rPr kumimoji="1" lang="zh-TW" altLang="en-US" smtClean="0"/>
              <a:t>34</a:t>
            </a:fld>
            <a:endParaRPr kumimoji="1" lang="zh-TW" altLang="en-US"/>
          </a:p>
        </p:txBody>
      </p:sp>
    </p:spTree>
    <p:extLst>
      <p:ext uri="{BB962C8B-B14F-4D97-AF65-F5344CB8AC3E}">
        <p14:creationId xmlns:p14="http://schemas.microsoft.com/office/powerpoint/2010/main" val="24708383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857500"/>
            <a:ext cx="8229600" cy="1143000"/>
          </a:xfrm>
        </p:spPr>
        <p:txBody>
          <a:bodyPr/>
          <a:lstStyle/>
          <a:p>
            <a:pPr algn="ctr"/>
            <a:r>
              <a:rPr kumimoji="1" lang="en-US" altLang="zh-TW" dirty="0" smtClean="0"/>
              <a:t>Good</a:t>
            </a:r>
            <a:r>
              <a:rPr kumimoji="1" lang="zh-TW" altLang="en-US" dirty="0" smtClean="0"/>
              <a:t> </a:t>
            </a:r>
            <a:r>
              <a:rPr kumimoji="1" lang="en-US" altLang="zh-TW" dirty="0" smtClean="0"/>
              <a:t>luck!</a:t>
            </a:r>
            <a:endParaRPr kumimoji="1" lang="zh-TW" altLang="en-US" dirty="0"/>
          </a:p>
        </p:txBody>
      </p:sp>
      <p:sp>
        <p:nvSpPr>
          <p:cNvPr id="4" name="投影片編號版面配置區 3"/>
          <p:cNvSpPr>
            <a:spLocks noGrp="1"/>
          </p:cNvSpPr>
          <p:nvPr>
            <p:ph type="sldNum" sz="quarter" idx="12"/>
          </p:nvPr>
        </p:nvSpPr>
        <p:spPr/>
        <p:txBody>
          <a:bodyPr/>
          <a:lstStyle/>
          <a:p>
            <a:fld id="{0F5F8F5C-FF46-B040-BE83-581A05881DA0}" type="slidenum">
              <a:rPr kumimoji="1" lang="zh-TW" altLang="en-US" smtClean="0"/>
              <a:t>35</a:t>
            </a:fld>
            <a:endParaRPr kumimoji="1" lang="zh-TW" altLang="en-US"/>
          </a:p>
        </p:txBody>
      </p:sp>
    </p:spTree>
    <p:extLst>
      <p:ext uri="{BB962C8B-B14F-4D97-AF65-F5344CB8AC3E}">
        <p14:creationId xmlns:p14="http://schemas.microsoft.com/office/powerpoint/2010/main" val="8233829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圖片 34"/>
          <p:cNvPicPr>
            <a:picLocks noChangeAspect="1"/>
          </p:cNvPicPr>
          <p:nvPr/>
        </p:nvPicPr>
        <p:blipFill>
          <a:blip r:embed="rId3"/>
          <a:stretch>
            <a:fillRect/>
          </a:stretch>
        </p:blipFill>
        <p:spPr>
          <a:xfrm>
            <a:off x="4562436" y="4468785"/>
            <a:ext cx="4474723" cy="1800516"/>
          </a:xfrm>
          <a:prstGeom prst="rect">
            <a:avLst/>
          </a:prstGeom>
        </p:spPr>
      </p:pic>
      <p:grpSp>
        <p:nvGrpSpPr>
          <p:cNvPr id="32" name="群組 31"/>
          <p:cNvGrpSpPr/>
          <p:nvPr/>
        </p:nvGrpSpPr>
        <p:grpSpPr>
          <a:xfrm>
            <a:off x="150189" y="2230731"/>
            <a:ext cx="4188583" cy="3550279"/>
            <a:chOff x="0" y="0"/>
            <a:chExt cx="6189980" cy="4775835"/>
          </a:xfrm>
        </p:grpSpPr>
        <p:pic>
          <p:nvPicPr>
            <p:cNvPr id="33" name="圖片 3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 y="0"/>
              <a:ext cx="6188710" cy="4756785"/>
            </a:xfrm>
            <a:prstGeom prst="rect">
              <a:avLst/>
            </a:prstGeom>
            <a:noFill/>
            <a:ln>
              <a:noFill/>
            </a:ln>
          </p:spPr>
        </p:pic>
        <p:sp>
          <p:nvSpPr>
            <p:cNvPr id="34" name="矩形 33"/>
            <p:cNvSpPr/>
            <p:nvPr/>
          </p:nvSpPr>
          <p:spPr>
            <a:xfrm>
              <a:off x="0" y="3378835"/>
              <a:ext cx="1028700" cy="1397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grpSp>
      <p:sp>
        <p:nvSpPr>
          <p:cNvPr id="2" name="標題 1"/>
          <p:cNvSpPr>
            <a:spLocks noGrp="1"/>
          </p:cNvSpPr>
          <p:nvPr>
            <p:ph type="title"/>
          </p:nvPr>
        </p:nvSpPr>
        <p:spPr>
          <a:xfrm>
            <a:off x="1681964" y="180296"/>
            <a:ext cx="6589199" cy="1280890"/>
          </a:xfrm>
        </p:spPr>
        <p:txBody>
          <a:bodyPr>
            <a:normAutofit/>
          </a:bodyPr>
          <a:lstStyle/>
          <a:p>
            <a:r>
              <a:rPr lang="en-US" altLang="zh-TW" b="1" kern="100" dirty="0" smtClean="0">
                <a:cs typeface="Times New Roman"/>
              </a:rPr>
              <a:t>Design</a:t>
            </a:r>
            <a:r>
              <a:rPr lang="zh-TW" altLang="en-US" b="1" kern="100" dirty="0" smtClean="0">
                <a:cs typeface="Times New Roman"/>
              </a:rPr>
              <a:t> </a:t>
            </a:r>
            <a:r>
              <a:rPr lang="en-US" altLang="zh-TW" b="1" kern="100" dirty="0" smtClean="0">
                <a:cs typeface="Times New Roman"/>
              </a:rPr>
              <a:t>Single</a:t>
            </a:r>
            <a:r>
              <a:rPr lang="zh-TW" altLang="en-US" b="1" kern="100" dirty="0" smtClean="0">
                <a:cs typeface="Times New Roman"/>
              </a:rPr>
              <a:t> </a:t>
            </a:r>
            <a:r>
              <a:rPr lang="en-US" altLang="zh-TW" b="1" kern="100" dirty="0" smtClean="0">
                <a:cs typeface="Times New Roman"/>
              </a:rPr>
              <a:t>Cycle</a:t>
            </a:r>
            <a:r>
              <a:rPr lang="zh-TW" altLang="en-US" b="1" kern="100" dirty="0" smtClean="0">
                <a:cs typeface="Times New Roman"/>
              </a:rPr>
              <a:t> </a:t>
            </a:r>
            <a:r>
              <a:rPr lang="en-US" altLang="zh-TW" b="1" kern="100" dirty="0" smtClean="0">
                <a:cs typeface="Times New Roman"/>
              </a:rPr>
              <a:t>Processor</a:t>
            </a:r>
            <a:endParaRPr kumimoji="1" lang="zh-TW" altLang="en-US" dirty="0"/>
          </a:p>
        </p:txBody>
      </p:sp>
      <p:sp>
        <p:nvSpPr>
          <p:cNvPr id="4" name="投影片編號版面配置區 3"/>
          <p:cNvSpPr>
            <a:spLocks noGrp="1"/>
          </p:cNvSpPr>
          <p:nvPr>
            <p:ph type="sldNum" sz="quarter" idx="12"/>
          </p:nvPr>
        </p:nvSpPr>
        <p:spPr/>
        <p:txBody>
          <a:bodyPr/>
          <a:lstStyle/>
          <a:p>
            <a:fld id="{0F5F8F5C-FF46-B040-BE83-581A05881DA0}" type="slidenum">
              <a:rPr kumimoji="1" lang="zh-TW" altLang="en-US" smtClean="0"/>
              <a:t>4</a:t>
            </a:fld>
            <a:endParaRPr kumimoji="1" lang="zh-TW" altLang="en-US"/>
          </a:p>
        </p:txBody>
      </p:sp>
      <p:grpSp>
        <p:nvGrpSpPr>
          <p:cNvPr id="5" name="群組 4"/>
          <p:cNvGrpSpPr/>
          <p:nvPr/>
        </p:nvGrpSpPr>
        <p:grpSpPr>
          <a:xfrm>
            <a:off x="4327599" y="2559106"/>
            <a:ext cx="1956535" cy="918573"/>
            <a:chOff x="0" y="0"/>
            <a:chExt cx="1173480" cy="532130"/>
          </a:xfrm>
        </p:grpSpPr>
        <p:sp>
          <p:nvSpPr>
            <p:cNvPr id="28" name="圓角矩形 27"/>
            <p:cNvSpPr/>
            <p:nvPr/>
          </p:nvSpPr>
          <p:spPr>
            <a:xfrm>
              <a:off x="0" y="0"/>
              <a:ext cx="1173480" cy="53213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2400"/>
            </a:p>
          </p:txBody>
        </p:sp>
        <p:sp>
          <p:nvSpPr>
            <p:cNvPr id="29" name="文字方塊 28"/>
            <p:cNvSpPr txBox="1">
              <a:spLocks noChangeArrowheads="1"/>
            </p:cNvSpPr>
            <p:nvPr/>
          </p:nvSpPr>
          <p:spPr bwMode="auto">
            <a:xfrm>
              <a:off x="191069" y="109182"/>
              <a:ext cx="832485" cy="267443"/>
            </a:xfrm>
            <a:prstGeom prst="rect">
              <a:avLst/>
            </a:prstGeom>
            <a:noFill/>
            <a:ln w="9525">
              <a:noFill/>
              <a:miter lim="800000"/>
              <a:headEnd/>
              <a:tailEnd/>
            </a:ln>
          </p:spPr>
          <p:txBody>
            <a:bodyPr rot="0" vert="horz" wrap="square" lIns="91440" tIns="45720" rIns="91440" bIns="45720" anchor="t" anchorCtr="0">
              <a:spAutoFit/>
            </a:bodyPr>
            <a:lstStyle/>
            <a:p>
              <a:pPr>
                <a:spcAft>
                  <a:spcPts val="0"/>
                </a:spcAft>
              </a:pPr>
              <a:r>
                <a:rPr lang="en-US" sz="2400" kern="100">
                  <a:solidFill>
                    <a:srgbClr val="FFFFFF"/>
                  </a:solidFill>
                  <a:effectLst/>
                  <a:latin typeface="Calibri"/>
                  <a:ea typeface="新細明體"/>
                  <a:cs typeface="Times New Roman"/>
                </a:rPr>
                <a:t>Simulator</a:t>
              </a:r>
              <a:endParaRPr lang="zh-TW" sz="2400" kern="100">
                <a:effectLst/>
                <a:latin typeface="Calibri"/>
                <a:ea typeface="新細明體"/>
                <a:cs typeface="Times New Roman"/>
              </a:endParaRPr>
            </a:p>
          </p:txBody>
        </p:sp>
      </p:grpSp>
      <p:sp>
        <p:nvSpPr>
          <p:cNvPr id="17" name="文字方塊 16"/>
          <p:cNvSpPr txBox="1">
            <a:spLocks noChangeArrowheads="1"/>
          </p:cNvSpPr>
          <p:nvPr/>
        </p:nvSpPr>
        <p:spPr bwMode="auto">
          <a:xfrm>
            <a:off x="3070095" y="1695808"/>
            <a:ext cx="3116982" cy="529440"/>
          </a:xfrm>
          <a:prstGeom prst="rect">
            <a:avLst/>
          </a:prstGeom>
          <a:noFill/>
          <a:ln w="9525">
            <a:noFill/>
            <a:miter lim="800000"/>
            <a:headEnd/>
            <a:tailEnd/>
          </a:ln>
        </p:spPr>
        <p:txBody>
          <a:bodyPr rot="0" vert="horz" wrap="square" lIns="91440" tIns="45720" rIns="91440" bIns="45720" anchor="t" anchorCtr="0">
            <a:noAutofit/>
          </a:bodyPr>
          <a:lstStyle/>
          <a:p>
            <a:pPr>
              <a:spcAft>
                <a:spcPts val="0"/>
              </a:spcAft>
            </a:pPr>
            <a:r>
              <a:rPr lang="en-US" sz="2400" u="sng" kern="100" dirty="0">
                <a:solidFill>
                  <a:srgbClr val="0070C0"/>
                </a:solidFill>
                <a:effectLst/>
                <a:latin typeface="Calibri"/>
                <a:ea typeface="新細明體"/>
                <a:cs typeface="Times New Roman"/>
              </a:rPr>
              <a:t>Design your simulator</a:t>
            </a:r>
            <a:endParaRPr lang="zh-TW" sz="2400" kern="100" dirty="0">
              <a:effectLst/>
              <a:latin typeface="Calibri"/>
              <a:ea typeface="新細明體"/>
              <a:cs typeface="Times New Roman"/>
            </a:endParaRPr>
          </a:p>
        </p:txBody>
      </p:sp>
      <p:cxnSp>
        <p:nvCxnSpPr>
          <p:cNvPr id="23" name="直線單箭頭接點 26"/>
          <p:cNvCxnSpPr/>
          <p:nvPr/>
        </p:nvCxnSpPr>
        <p:spPr>
          <a:xfrm>
            <a:off x="4487357" y="2170582"/>
            <a:ext cx="317619" cy="304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文字方塊 35"/>
          <p:cNvSpPr txBox="1">
            <a:spLocks noChangeArrowheads="1"/>
          </p:cNvSpPr>
          <p:nvPr/>
        </p:nvSpPr>
        <p:spPr bwMode="auto">
          <a:xfrm>
            <a:off x="4500908" y="3964136"/>
            <a:ext cx="1548620" cy="306595"/>
          </a:xfrm>
          <a:prstGeom prst="rect">
            <a:avLst/>
          </a:prstGeom>
          <a:noFill/>
          <a:ln w="9525">
            <a:noFill/>
            <a:miter lim="800000"/>
            <a:headEnd/>
            <a:tailEnd/>
          </a:ln>
        </p:spPr>
        <p:txBody>
          <a:bodyPr rot="0" vert="horz" wrap="square" lIns="91440" tIns="45720" rIns="91440" bIns="45720" anchor="t" anchorCtr="0">
            <a:noAutofit/>
          </a:bodyPr>
          <a:lstStyle/>
          <a:p>
            <a:pPr>
              <a:spcAft>
                <a:spcPts val="0"/>
              </a:spcAft>
            </a:pPr>
            <a:r>
              <a:rPr lang="en-US" altLang="zh-TW" b="1" u="sng" kern="100" dirty="0" smtClean="0">
                <a:latin typeface="Calibri"/>
                <a:ea typeface="新細明體"/>
                <a:cs typeface="Times New Roman"/>
              </a:rPr>
              <a:t>Appendix</a:t>
            </a:r>
            <a:r>
              <a:rPr lang="zh-TW" altLang="en-US" b="1" u="sng" kern="100" dirty="0" smtClean="0">
                <a:latin typeface="Calibri"/>
                <a:ea typeface="新細明體"/>
                <a:cs typeface="Times New Roman"/>
              </a:rPr>
              <a:t> </a:t>
            </a:r>
            <a:r>
              <a:rPr lang="en-US" altLang="zh-TW" b="1" u="sng" kern="100" dirty="0" smtClean="0">
                <a:latin typeface="Calibri"/>
                <a:ea typeface="新細明體"/>
                <a:cs typeface="Times New Roman"/>
              </a:rPr>
              <a:t>A</a:t>
            </a:r>
            <a:endParaRPr lang="zh-TW" b="1" u="sng" kern="100" dirty="0">
              <a:effectLst/>
              <a:latin typeface="Calibri"/>
              <a:ea typeface="新細明體"/>
              <a:cs typeface="Times New Roman"/>
            </a:endParaRPr>
          </a:p>
        </p:txBody>
      </p:sp>
    </p:spTree>
    <p:extLst>
      <p:ext uri="{BB962C8B-B14F-4D97-AF65-F5344CB8AC3E}">
        <p14:creationId xmlns:p14="http://schemas.microsoft.com/office/powerpoint/2010/main" val="216212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群組 35"/>
          <p:cNvGrpSpPr/>
          <p:nvPr/>
        </p:nvGrpSpPr>
        <p:grpSpPr>
          <a:xfrm>
            <a:off x="1591867" y="4064343"/>
            <a:ext cx="1812020" cy="889808"/>
            <a:chOff x="-109229" y="63817"/>
            <a:chExt cx="1424760" cy="675757"/>
          </a:xfrm>
        </p:grpSpPr>
        <p:sp>
          <p:nvSpPr>
            <p:cNvPr id="37" name="書卷 (水平) 202"/>
            <p:cNvSpPr/>
            <p:nvPr/>
          </p:nvSpPr>
          <p:spPr>
            <a:xfrm>
              <a:off x="-109229" y="63817"/>
              <a:ext cx="1424760" cy="675757"/>
            </a:xfrm>
            <a:prstGeom prst="horizontalScroll">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2400"/>
            </a:p>
          </p:txBody>
        </p:sp>
        <p:sp>
          <p:nvSpPr>
            <p:cNvPr id="38" name="文字方塊 37"/>
            <p:cNvSpPr txBox="1">
              <a:spLocks noChangeArrowheads="1"/>
            </p:cNvSpPr>
            <p:nvPr/>
          </p:nvSpPr>
          <p:spPr bwMode="auto">
            <a:xfrm>
              <a:off x="88277" y="217974"/>
              <a:ext cx="1166429" cy="350607"/>
            </a:xfrm>
            <a:prstGeom prst="rect">
              <a:avLst/>
            </a:prstGeom>
            <a:noFill/>
            <a:ln w="9525">
              <a:noFill/>
              <a:miter lim="800000"/>
              <a:headEnd/>
              <a:tailEnd/>
            </a:ln>
          </p:spPr>
          <p:txBody>
            <a:bodyPr rot="0" vert="horz" wrap="square" lIns="91440" tIns="45720" rIns="91440" bIns="45720" anchor="t" anchorCtr="0">
              <a:spAutoFit/>
            </a:bodyPr>
            <a:lstStyle/>
            <a:p>
              <a:pPr>
                <a:spcAft>
                  <a:spcPts val="0"/>
                </a:spcAft>
              </a:pPr>
              <a:r>
                <a:rPr lang="en-US" altLang="zh-TW" sz="2400" kern="100" dirty="0" smtClean="0">
                  <a:effectLst/>
                  <a:latin typeface="Calibri"/>
                  <a:ea typeface="新細明體"/>
                  <a:cs typeface="Times New Roman"/>
                </a:rPr>
                <a:t>Test</a:t>
              </a:r>
              <a:r>
                <a:rPr lang="zh-TW" altLang="en-US" sz="2400" kern="100" dirty="0" smtClean="0">
                  <a:effectLst/>
                  <a:latin typeface="Calibri"/>
                  <a:ea typeface="新細明體"/>
                  <a:cs typeface="Times New Roman"/>
                </a:rPr>
                <a:t> </a:t>
              </a:r>
              <a:r>
                <a:rPr lang="en-US" altLang="zh-TW" sz="2400" kern="100" dirty="0" smtClean="0">
                  <a:effectLst/>
                  <a:latin typeface="Calibri"/>
                  <a:ea typeface="新細明體"/>
                  <a:cs typeface="Times New Roman"/>
                </a:rPr>
                <a:t>Case</a:t>
              </a:r>
              <a:endParaRPr lang="zh-TW" sz="2400" kern="100" dirty="0">
                <a:effectLst/>
                <a:latin typeface="Calibri"/>
                <a:ea typeface="新細明體"/>
                <a:cs typeface="Times New Roman"/>
              </a:endParaRPr>
            </a:p>
          </p:txBody>
        </p:sp>
      </p:grpSp>
      <p:sp>
        <p:nvSpPr>
          <p:cNvPr id="55" name="標題 1"/>
          <p:cNvSpPr>
            <a:spLocks noGrp="1"/>
          </p:cNvSpPr>
          <p:nvPr>
            <p:ph type="title"/>
          </p:nvPr>
        </p:nvSpPr>
        <p:spPr/>
        <p:txBody>
          <a:bodyPr>
            <a:normAutofit/>
          </a:bodyPr>
          <a:lstStyle/>
          <a:p>
            <a:r>
              <a:rPr lang="en-US" altLang="zh-TW" b="1" kern="100" dirty="0">
                <a:cs typeface="Times New Roman"/>
              </a:rPr>
              <a:t>Design</a:t>
            </a:r>
            <a:r>
              <a:rPr lang="zh-TW" altLang="en-US" b="1" kern="100" dirty="0">
                <a:cs typeface="Times New Roman"/>
              </a:rPr>
              <a:t> </a:t>
            </a:r>
            <a:r>
              <a:rPr lang="en-US" altLang="zh-TW" b="1" kern="100" dirty="0" smtClean="0">
                <a:cs typeface="Times New Roman"/>
              </a:rPr>
              <a:t>Test</a:t>
            </a:r>
            <a:r>
              <a:rPr lang="zh-TW" altLang="en-US" b="1" kern="100" dirty="0" smtClean="0">
                <a:cs typeface="Times New Roman"/>
              </a:rPr>
              <a:t> </a:t>
            </a:r>
            <a:r>
              <a:rPr lang="en-US" altLang="zh-TW" b="1" kern="100" dirty="0" smtClean="0">
                <a:cs typeface="Times New Roman"/>
              </a:rPr>
              <a:t>Cases</a:t>
            </a:r>
            <a:endParaRPr kumimoji="1" lang="zh-TW" altLang="en-US" dirty="0"/>
          </a:p>
        </p:txBody>
      </p:sp>
      <p:sp>
        <p:nvSpPr>
          <p:cNvPr id="3" name="投影片編號版面配置區 2"/>
          <p:cNvSpPr>
            <a:spLocks noGrp="1"/>
          </p:cNvSpPr>
          <p:nvPr>
            <p:ph type="sldNum" sz="quarter" idx="12"/>
          </p:nvPr>
        </p:nvSpPr>
        <p:spPr/>
        <p:txBody>
          <a:bodyPr/>
          <a:lstStyle/>
          <a:p>
            <a:fld id="{0F5F8F5C-FF46-B040-BE83-581A05881DA0}" type="slidenum">
              <a:rPr kumimoji="1" lang="zh-TW" altLang="en-US" smtClean="0"/>
              <a:t>5</a:t>
            </a:fld>
            <a:endParaRPr kumimoji="1" lang="zh-TW" altLang="en-US"/>
          </a:p>
        </p:txBody>
      </p:sp>
      <p:grpSp>
        <p:nvGrpSpPr>
          <p:cNvPr id="8" name="群組 7"/>
          <p:cNvGrpSpPr/>
          <p:nvPr/>
        </p:nvGrpSpPr>
        <p:grpSpPr>
          <a:xfrm>
            <a:off x="4327599" y="2559106"/>
            <a:ext cx="1956535" cy="918573"/>
            <a:chOff x="0" y="0"/>
            <a:chExt cx="1173480" cy="532130"/>
          </a:xfrm>
        </p:grpSpPr>
        <p:sp>
          <p:nvSpPr>
            <p:cNvPr id="29" name="圓角矩形 28"/>
            <p:cNvSpPr/>
            <p:nvPr/>
          </p:nvSpPr>
          <p:spPr>
            <a:xfrm>
              <a:off x="0" y="0"/>
              <a:ext cx="1173480" cy="53213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2400"/>
            </a:p>
          </p:txBody>
        </p:sp>
        <p:sp>
          <p:nvSpPr>
            <p:cNvPr id="30" name="文字方塊 29"/>
            <p:cNvSpPr txBox="1">
              <a:spLocks noChangeArrowheads="1"/>
            </p:cNvSpPr>
            <p:nvPr/>
          </p:nvSpPr>
          <p:spPr bwMode="auto">
            <a:xfrm>
              <a:off x="191069" y="109182"/>
              <a:ext cx="832485" cy="267443"/>
            </a:xfrm>
            <a:prstGeom prst="rect">
              <a:avLst/>
            </a:prstGeom>
            <a:noFill/>
            <a:ln w="9525">
              <a:noFill/>
              <a:miter lim="800000"/>
              <a:headEnd/>
              <a:tailEnd/>
            </a:ln>
          </p:spPr>
          <p:txBody>
            <a:bodyPr rot="0" vert="horz" wrap="square" lIns="91440" tIns="45720" rIns="91440" bIns="45720" anchor="t" anchorCtr="0">
              <a:spAutoFit/>
            </a:bodyPr>
            <a:lstStyle/>
            <a:p>
              <a:pPr>
                <a:spcAft>
                  <a:spcPts val="0"/>
                </a:spcAft>
              </a:pPr>
              <a:r>
                <a:rPr lang="en-US" sz="2400" kern="100">
                  <a:solidFill>
                    <a:srgbClr val="FFFFFF"/>
                  </a:solidFill>
                  <a:effectLst/>
                  <a:latin typeface="Calibri"/>
                  <a:ea typeface="新細明體"/>
                  <a:cs typeface="Times New Roman"/>
                </a:rPr>
                <a:t>Simulator</a:t>
              </a:r>
              <a:endParaRPr lang="zh-TW" sz="2400" kern="100">
                <a:effectLst/>
                <a:latin typeface="Calibri"/>
                <a:ea typeface="新細明體"/>
                <a:cs typeface="Times New Roman"/>
              </a:endParaRPr>
            </a:p>
          </p:txBody>
        </p:sp>
      </p:grpSp>
      <p:sp>
        <p:nvSpPr>
          <p:cNvPr id="9" name="文字方塊 8"/>
          <p:cNvSpPr txBox="1">
            <a:spLocks noChangeArrowheads="1"/>
          </p:cNvSpPr>
          <p:nvPr/>
        </p:nvSpPr>
        <p:spPr bwMode="auto">
          <a:xfrm>
            <a:off x="2822137" y="2700461"/>
            <a:ext cx="1003846"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rot="0" vert="horz" wrap="square" lIns="91440" tIns="45720" rIns="91440" bIns="45720" anchor="t" anchorCtr="0">
            <a:spAutoFit/>
          </a:bodyPr>
          <a:lstStyle/>
          <a:p>
            <a:pPr>
              <a:spcAft>
                <a:spcPts val="0"/>
              </a:spcAft>
            </a:pPr>
            <a:r>
              <a:rPr lang="en-US" sz="2400" kern="100" dirty="0">
                <a:effectLst/>
                <a:ea typeface="新細明體"/>
                <a:cs typeface="Times New Roman"/>
              </a:rPr>
              <a:t>Input</a:t>
            </a:r>
            <a:endParaRPr lang="zh-TW" sz="2400" kern="100" dirty="0">
              <a:effectLst/>
              <a:ea typeface="新細明體"/>
              <a:cs typeface="Times New Roman"/>
            </a:endParaRPr>
          </a:p>
        </p:txBody>
      </p:sp>
      <p:sp>
        <p:nvSpPr>
          <p:cNvPr id="10" name="文字方塊 9"/>
          <p:cNvSpPr txBox="1">
            <a:spLocks noChangeArrowheads="1"/>
          </p:cNvSpPr>
          <p:nvPr/>
        </p:nvSpPr>
        <p:spPr bwMode="auto">
          <a:xfrm>
            <a:off x="6796497" y="2724021"/>
            <a:ext cx="1294558"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rot="0" vert="horz" wrap="square" lIns="91440" tIns="45720" rIns="91440" bIns="45720" anchor="t" anchorCtr="0">
            <a:spAutoFit/>
          </a:bodyPr>
          <a:lstStyle/>
          <a:p>
            <a:pPr>
              <a:spcAft>
                <a:spcPts val="0"/>
              </a:spcAft>
            </a:pPr>
            <a:r>
              <a:rPr lang="en-US" sz="2400" kern="100" dirty="0">
                <a:effectLst/>
                <a:ea typeface="新細明體"/>
                <a:cs typeface="Times New Roman"/>
              </a:rPr>
              <a:t>Output</a:t>
            </a:r>
            <a:endParaRPr lang="zh-TW" sz="2400" kern="100" dirty="0">
              <a:effectLst/>
              <a:ea typeface="新細明體"/>
              <a:cs typeface="Times New Roman"/>
            </a:endParaRPr>
          </a:p>
        </p:txBody>
      </p:sp>
      <p:grpSp>
        <p:nvGrpSpPr>
          <p:cNvPr id="11" name="群組 10"/>
          <p:cNvGrpSpPr/>
          <p:nvPr/>
        </p:nvGrpSpPr>
        <p:grpSpPr>
          <a:xfrm>
            <a:off x="6615003" y="3610348"/>
            <a:ext cx="2958112" cy="1166504"/>
            <a:chOff x="-109229" y="63817"/>
            <a:chExt cx="1774201" cy="675757"/>
          </a:xfrm>
        </p:grpSpPr>
        <p:sp>
          <p:nvSpPr>
            <p:cNvPr id="27" name="書卷 (水平) 202"/>
            <p:cNvSpPr/>
            <p:nvPr/>
          </p:nvSpPr>
          <p:spPr>
            <a:xfrm>
              <a:off x="-109229" y="63817"/>
              <a:ext cx="1424760" cy="675757"/>
            </a:xfrm>
            <a:prstGeom prst="horizontalScroll">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2400"/>
            </a:p>
          </p:txBody>
        </p:sp>
        <p:sp>
          <p:nvSpPr>
            <p:cNvPr id="28" name="文字方塊 27"/>
            <p:cNvSpPr txBox="1">
              <a:spLocks noChangeArrowheads="1"/>
            </p:cNvSpPr>
            <p:nvPr/>
          </p:nvSpPr>
          <p:spPr bwMode="auto">
            <a:xfrm>
              <a:off x="-18095" y="136582"/>
              <a:ext cx="1683067" cy="481397"/>
            </a:xfrm>
            <a:prstGeom prst="rect">
              <a:avLst/>
            </a:prstGeom>
            <a:noFill/>
            <a:ln w="9525">
              <a:noFill/>
              <a:miter lim="800000"/>
              <a:headEnd/>
              <a:tailEnd/>
            </a:ln>
          </p:spPr>
          <p:txBody>
            <a:bodyPr rot="0" vert="horz" wrap="square" lIns="91440" tIns="45720" rIns="91440" bIns="45720" anchor="t" anchorCtr="0">
              <a:spAutoFit/>
            </a:bodyPr>
            <a:lstStyle/>
            <a:p>
              <a:pPr>
                <a:spcAft>
                  <a:spcPts val="0"/>
                </a:spcAft>
              </a:pPr>
              <a:r>
                <a:rPr lang="en-US" sz="2400" kern="100" dirty="0" smtClean="0">
                  <a:effectLst/>
                  <a:latin typeface="Calibri"/>
                  <a:ea typeface="新細明體"/>
                  <a:cs typeface="Times New Roman"/>
                </a:rPr>
                <a:t>Record</a:t>
              </a:r>
              <a:endParaRPr lang="zh-TW" sz="2400" kern="100" dirty="0" smtClean="0">
                <a:effectLst/>
                <a:latin typeface="Calibri"/>
                <a:ea typeface="新細明體"/>
                <a:cs typeface="Times New Roman"/>
              </a:endParaRPr>
            </a:p>
            <a:p>
              <a:pPr>
                <a:spcAft>
                  <a:spcPts val="0"/>
                </a:spcAft>
              </a:pPr>
              <a:r>
                <a:rPr lang="en-US" sz="2400" kern="100" dirty="0" smtClean="0">
                  <a:effectLst/>
                  <a:latin typeface="Calibri"/>
                  <a:ea typeface="新細明體"/>
                  <a:cs typeface="Times New Roman"/>
                </a:rPr>
                <a:t>&amp; Error Message</a:t>
              </a:r>
              <a:endParaRPr lang="zh-TW" sz="2400" kern="100" dirty="0">
                <a:effectLst/>
                <a:latin typeface="Calibri"/>
                <a:ea typeface="新細明體"/>
                <a:cs typeface="Times New Roman"/>
              </a:endParaRPr>
            </a:p>
          </p:txBody>
        </p:sp>
      </p:grpSp>
      <p:sp>
        <p:nvSpPr>
          <p:cNvPr id="12" name="文字方塊 11"/>
          <p:cNvSpPr txBox="1">
            <a:spLocks noChangeArrowheads="1"/>
          </p:cNvSpPr>
          <p:nvPr/>
        </p:nvSpPr>
        <p:spPr bwMode="auto">
          <a:xfrm>
            <a:off x="41866" y="3368430"/>
            <a:ext cx="3243190" cy="461665"/>
          </a:xfrm>
          <a:prstGeom prst="rect">
            <a:avLst/>
          </a:prstGeom>
          <a:noFill/>
          <a:ln w="9525">
            <a:noFill/>
            <a:miter lim="800000"/>
            <a:headEnd/>
            <a:tailEnd/>
          </a:ln>
        </p:spPr>
        <p:txBody>
          <a:bodyPr rot="0" vert="horz" wrap="square" lIns="91440" tIns="45720" rIns="91440" bIns="45720" anchor="t" anchorCtr="0">
            <a:spAutoFit/>
          </a:bodyPr>
          <a:lstStyle/>
          <a:p>
            <a:pPr>
              <a:spcAft>
                <a:spcPts val="0"/>
              </a:spcAft>
            </a:pPr>
            <a:r>
              <a:rPr lang="en-US" sz="2400" u="sng" kern="100" dirty="0">
                <a:solidFill>
                  <a:srgbClr val="0070C0"/>
                </a:solidFill>
                <a:effectLst/>
                <a:latin typeface="Calibri"/>
                <a:ea typeface="新細明體"/>
                <a:cs typeface="Times New Roman"/>
              </a:rPr>
              <a:t>Design your test case</a:t>
            </a:r>
            <a:endParaRPr lang="zh-TW" sz="2400" kern="100" dirty="0">
              <a:effectLst/>
              <a:latin typeface="Calibri"/>
              <a:ea typeface="新細明體"/>
              <a:cs typeface="Times New Roman"/>
            </a:endParaRPr>
          </a:p>
        </p:txBody>
      </p:sp>
      <p:cxnSp>
        <p:nvCxnSpPr>
          <p:cNvPr id="14" name="直線單箭頭接點 4"/>
          <p:cNvCxnSpPr/>
          <p:nvPr/>
        </p:nvCxnSpPr>
        <p:spPr>
          <a:xfrm flipV="1">
            <a:off x="6307268" y="2971390"/>
            <a:ext cx="454196" cy="10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線單箭頭接點 20"/>
          <p:cNvCxnSpPr/>
          <p:nvPr/>
        </p:nvCxnSpPr>
        <p:spPr>
          <a:xfrm flipV="1">
            <a:off x="3849748" y="2971390"/>
            <a:ext cx="455096" cy="117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線單箭頭接點 26"/>
          <p:cNvCxnSpPr/>
          <p:nvPr/>
        </p:nvCxnSpPr>
        <p:spPr>
          <a:xfrm>
            <a:off x="1633732" y="3848321"/>
            <a:ext cx="317619" cy="304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線單箭頭接點 196"/>
          <p:cNvCxnSpPr/>
          <p:nvPr/>
        </p:nvCxnSpPr>
        <p:spPr>
          <a:xfrm flipV="1">
            <a:off x="2822137" y="3318243"/>
            <a:ext cx="420965" cy="816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直線單箭頭接點 204"/>
          <p:cNvCxnSpPr/>
          <p:nvPr/>
        </p:nvCxnSpPr>
        <p:spPr>
          <a:xfrm>
            <a:off x="7346960" y="3197819"/>
            <a:ext cx="170677" cy="5302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文字方塊 23"/>
          <p:cNvSpPr txBox="1">
            <a:spLocks noChangeArrowheads="1"/>
          </p:cNvSpPr>
          <p:nvPr/>
        </p:nvSpPr>
        <p:spPr bwMode="auto">
          <a:xfrm>
            <a:off x="5996626" y="4701356"/>
            <a:ext cx="3243190" cy="461665"/>
          </a:xfrm>
          <a:prstGeom prst="rect">
            <a:avLst/>
          </a:prstGeom>
          <a:noFill/>
          <a:ln w="9525">
            <a:noFill/>
            <a:miter lim="800000"/>
            <a:headEnd/>
            <a:tailEnd/>
          </a:ln>
        </p:spPr>
        <p:txBody>
          <a:bodyPr rot="0" vert="horz" wrap="square" lIns="91440" tIns="45720" rIns="91440" bIns="45720" anchor="t" anchorCtr="0">
            <a:spAutoFit/>
          </a:bodyPr>
          <a:lstStyle/>
          <a:p>
            <a:pPr>
              <a:spcAft>
                <a:spcPts val="0"/>
              </a:spcAft>
            </a:pPr>
            <a:r>
              <a:rPr lang="en-US" altLang="zh-TW" sz="2400" u="sng" kern="100" dirty="0" smtClean="0">
                <a:solidFill>
                  <a:srgbClr val="0070C0"/>
                </a:solidFill>
                <a:latin typeface="Calibri"/>
                <a:ea typeface="新細明體"/>
                <a:cs typeface="Times New Roman"/>
              </a:rPr>
              <a:t>Evaluate</a:t>
            </a:r>
            <a:r>
              <a:rPr lang="zh-TW" altLang="en-US" sz="2400" u="sng" kern="100" dirty="0" smtClean="0">
                <a:solidFill>
                  <a:srgbClr val="0070C0"/>
                </a:solidFill>
                <a:latin typeface="Calibri"/>
                <a:ea typeface="新細明體"/>
                <a:cs typeface="Times New Roman"/>
              </a:rPr>
              <a:t> </a:t>
            </a:r>
            <a:r>
              <a:rPr lang="en-US" sz="2400" u="sng" kern="100" dirty="0" smtClean="0">
                <a:solidFill>
                  <a:srgbClr val="0070C0"/>
                </a:solidFill>
                <a:effectLst/>
                <a:latin typeface="Calibri"/>
                <a:ea typeface="新細明體"/>
                <a:cs typeface="Times New Roman"/>
              </a:rPr>
              <a:t>your </a:t>
            </a:r>
            <a:r>
              <a:rPr lang="en-US" sz="2400" u="sng" kern="100" dirty="0">
                <a:solidFill>
                  <a:srgbClr val="0070C0"/>
                </a:solidFill>
                <a:effectLst/>
                <a:latin typeface="Calibri"/>
                <a:ea typeface="新細明體"/>
                <a:cs typeface="Times New Roman"/>
              </a:rPr>
              <a:t>test case</a:t>
            </a:r>
            <a:endParaRPr lang="zh-TW" sz="2400" kern="100" dirty="0">
              <a:effectLst/>
              <a:latin typeface="Calibri"/>
              <a:ea typeface="新細明體"/>
              <a:cs typeface="Times New Roman"/>
            </a:endParaRPr>
          </a:p>
        </p:txBody>
      </p:sp>
      <p:cxnSp>
        <p:nvCxnSpPr>
          <p:cNvPr id="25" name="直線單箭頭接點 26"/>
          <p:cNvCxnSpPr/>
          <p:nvPr/>
        </p:nvCxnSpPr>
        <p:spPr>
          <a:xfrm flipV="1">
            <a:off x="7259864" y="4526754"/>
            <a:ext cx="317619" cy="3266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039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4862530" y="1840778"/>
            <a:ext cx="4250376" cy="3041626"/>
            <a:chOff x="4875230" y="1840778"/>
            <a:chExt cx="4250376" cy="3041626"/>
          </a:xfrm>
        </p:grpSpPr>
        <p:pic>
          <p:nvPicPr>
            <p:cNvPr id="7" name="圖片 6"/>
            <p:cNvPicPr>
              <a:picLocks noChangeAspect="1"/>
            </p:cNvPicPr>
            <p:nvPr/>
          </p:nvPicPr>
          <p:blipFill>
            <a:blip r:embed="rId3"/>
            <a:stretch>
              <a:fillRect/>
            </a:stretch>
          </p:blipFill>
          <p:spPr>
            <a:xfrm>
              <a:off x="4875230" y="1840778"/>
              <a:ext cx="4250376" cy="3041626"/>
            </a:xfrm>
            <a:prstGeom prst="rect">
              <a:avLst/>
            </a:prstGeom>
            <a:ln w="19050" cmpd="sng">
              <a:solidFill>
                <a:srgbClr val="000000"/>
              </a:solidFill>
            </a:ln>
          </p:spPr>
        </p:pic>
        <p:sp>
          <p:nvSpPr>
            <p:cNvPr id="15" name="矩形 14"/>
            <p:cNvSpPr/>
            <p:nvPr/>
          </p:nvSpPr>
          <p:spPr>
            <a:xfrm>
              <a:off x="4919506" y="1865929"/>
              <a:ext cx="4193273" cy="216871"/>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b="1">
                <a:solidFill>
                  <a:srgbClr val="008000"/>
                </a:solidFill>
              </a:endParaRPr>
            </a:p>
          </p:txBody>
        </p:sp>
        <p:sp>
          <p:nvSpPr>
            <p:cNvPr id="16" name="矩形 15"/>
            <p:cNvSpPr/>
            <p:nvPr/>
          </p:nvSpPr>
          <p:spPr>
            <a:xfrm>
              <a:off x="4919506" y="2146300"/>
              <a:ext cx="4193273" cy="216871"/>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b="1">
                <a:solidFill>
                  <a:srgbClr val="008000"/>
                </a:solidFill>
              </a:endParaRPr>
            </a:p>
          </p:txBody>
        </p:sp>
        <p:sp>
          <p:nvSpPr>
            <p:cNvPr id="17" name="矩形 16"/>
            <p:cNvSpPr/>
            <p:nvPr/>
          </p:nvSpPr>
          <p:spPr>
            <a:xfrm>
              <a:off x="4919506" y="2451100"/>
              <a:ext cx="4193273" cy="241860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b="1">
                <a:solidFill>
                  <a:srgbClr val="008000"/>
                </a:solidFill>
              </a:endParaRPr>
            </a:p>
          </p:txBody>
        </p:sp>
      </p:grpSp>
      <p:sp>
        <p:nvSpPr>
          <p:cNvPr id="55" name="標題 1"/>
          <p:cNvSpPr>
            <a:spLocks noGrp="1"/>
          </p:cNvSpPr>
          <p:nvPr>
            <p:ph type="title"/>
          </p:nvPr>
        </p:nvSpPr>
        <p:spPr>
          <a:xfrm>
            <a:off x="1838521" y="223420"/>
            <a:ext cx="6589199" cy="1280890"/>
          </a:xfrm>
        </p:spPr>
        <p:txBody>
          <a:bodyPr>
            <a:normAutofit/>
          </a:bodyPr>
          <a:lstStyle/>
          <a:p>
            <a:r>
              <a:rPr lang="en-US" altLang="zh-TW" sz="2800" b="1" kern="100" dirty="0" smtClean="0">
                <a:cs typeface="Times New Roman"/>
              </a:rPr>
              <a:t>Input:</a:t>
            </a:r>
            <a:r>
              <a:rPr lang="zh-TW" altLang="en-US" sz="2800" b="1" kern="100" dirty="0" smtClean="0">
                <a:cs typeface="Times New Roman"/>
              </a:rPr>
              <a:t> </a:t>
            </a:r>
            <a:r>
              <a:rPr lang="en-US" altLang="zh-TW" sz="2800" b="1" kern="100" dirty="0" smtClean="0">
                <a:cs typeface="Times New Roman"/>
              </a:rPr>
              <a:t>Instruction Memory and Data Memory </a:t>
            </a:r>
            <a:endParaRPr kumimoji="1" lang="zh-TW" altLang="en-US" sz="2800" dirty="0"/>
          </a:p>
        </p:txBody>
      </p:sp>
      <p:sp>
        <p:nvSpPr>
          <p:cNvPr id="5" name="投影片編號版面配置區 4"/>
          <p:cNvSpPr>
            <a:spLocks noGrp="1"/>
          </p:cNvSpPr>
          <p:nvPr>
            <p:ph type="sldNum" sz="quarter" idx="12"/>
          </p:nvPr>
        </p:nvSpPr>
        <p:spPr/>
        <p:txBody>
          <a:bodyPr/>
          <a:lstStyle/>
          <a:p>
            <a:fld id="{0F5F8F5C-FF46-B040-BE83-581A05881DA0}" type="slidenum">
              <a:rPr kumimoji="1" lang="zh-TW" altLang="en-US" smtClean="0"/>
              <a:t>6</a:t>
            </a:fld>
            <a:endParaRPr kumimoji="1" lang="zh-TW" altLang="en-US"/>
          </a:p>
        </p:txBody>
      </p:sp>
      <p:sp>
        <p:nvSpPr>
          <p:cNvPr id="20" name="文字方塊 19"/>
          <p:cNvSpPr txBox="1">
            <a:spLocks noChangeArrowheads="1"/>
          </p:cNvSpPr>
          <p:nvPr/>
        </p:nvSpPr>
        <p:spPr bwMode="auto">
          <a:xfrm>
            <a:off x="7138180" y="3940716"/>
            <a:ext cx="1548620" cy="306595"/>
          </a:xfrm>
          <a:prstGeom prst="rect">
            <a:avLst/>
          </a:prstGeom>
          <a:noFill/>
          <a:ln w="9525">
            <a:noFill/>
            <a:miter lim="800000"/>
            <a:headEnd/>
            <a:tailEnd/>
          </a:ln>
        </p:spPr>
        <p:txBody>
          <a:bodyPr rot="0" vert="horz" wrap="square" lIns="91440" tIns="45720" rIns="91440" bIns="45720" anchor="t" anchorCtr="0">
            <a:noAutofit/>
          </a:bodyPr>
          <a:lstStyle/>
          <a:p>
            <a:pPr>
              <a:spcAft>
                <a:spcPts val="0"/>
              </a:spcAft>
            </a:pPr>
            <a:r>
              <a:rPr lang="en-US" altLang="zh-TW" b="1" u="sng" kern="100" dirty="0" smtClean="0">
                <a:latin typeface="Calibri"/>
                <a:ea typeface="新細明體"/>
                <a:cs typeface="Times New Roman"/>
              </a:rPr>
              <a:t>Appendix</a:t>
            </a:r>
            <a:r>
              <a:rPr lang="zh-TW" altLang="en-US" b="1" u="sng" kern="100" dirty="0" smtClean="0">
                <a:latin typeface="Calibri"/>
                <a:ea typeface="新細明體"/>
                <a:cs typeface="Times New Roman"/>
              </a:rPr>
              <a:t> </a:t>
            </a:r>
            <a:r>
              <a:rPr lang="en-US" altLang="zh-TW" b="1" u="sng" kern="100" dirty="0" smtClean="0">
                <a:latin typeface="Calibri"/>
                <a:ea typeface="新細明體"/>
                <a:cs typeface="Times New Roman"/>
              </a:rPr>
              <a:t>B</a:t>
            </a:r>
            <a:endParaRPr lang="zh-TW" b="1" u="sng" kern="100" dirty="0">
              <a:effectLst/>
              <a:latin typeface="Calibri"/>
              <a:ea typeface="新細明體"/>
              <a:cs typeface="Times New Roman"/>
            </a:endParaRPr>
          </a:p>
        </p:txBody>
      </p:sp>
      <p:sp>
        <p:nvSpPr>
          <p:cNvPr id="32" name="文字方塊 31"/>
          <p:cNvSpPr txBox="1">
            <a:spLocks noChangeArrowheads="1"/>
          </p:cNvSpPr>
          <p:nvPr/>
        </p:nvSpPr>
        <p:spPr bwMode="auto">
          <a:xfrm>
            <a:off x="3383459" y="4929694"/>
            <a:ext cx="1548620" cy="912819"/>
          </a:xfrm>
          <a:prstGeom prst="rect">
            <a:avLst/>
          </a:prstGeom>
          <a:noFill/>
          <a:ln w="9525">
            <a:noFill/>
            <a:miter lim="800000"/>
            <a:headEnd/>
            <a:tailEnd/>
          </a:ln>
        </p:spPr>
        <p:txBody>
          <a:bodyPr rot="0" vert="horz" wrap="square" lIns="91440" tIns="45720" rIns="91440" bIns="45720" anchor="t" anchorCtr="0">
            <a:noAutofit/>
          </a:bodyPr>
          <a:lstStyle/>
          <a:p>
            <a:pPr algn="ctr">
              <a:spcAft>
                <a:spcPts val="0"/>
              </a:spcAft>
            </a:pPr>
            <a:r>
              <a:rPr lang="en-US" altLang="zh-TW" b="1" kern="100" dirty="0" smtClean="0">
                <a:effectLst/>
                <a:latin typeface="Calibri"/>
                <a:ea typeface="新細明體"/>
                <a:cs typeface="Times New Roman"/>
              </a:rPr>
              <a:t>Data</a:t>
            </a:r>
            <a:r>
              <a:rPr lang="zh-TW" altLang="en-US" b="1" kern="100" dirty="0" smtClean="0">
                <a:effectLst/>
                <a:latin typeface="Calibri"/>
                <a:ea typeface="新細明體"/>
                <a:cs typeface="Times New Roman"/>
              </a:rPr>
              <a:t> </a:t>
            </a:r>
            <a:endParaRPr lang="en-US" altLang="zh-TW" b="1" kern="100" dirty="0" smtClean="0">
              <a:effectLst/>
              <a:latin typeface="Calibri"/>
              <a:ea typeface="新細明體"/>
              <a:cs typeface="Times New Roman"/>
            </a:endParaRPr>
          </a:p>
          <a:p>
            <a:pPr algn="ctr">
              <a:spcAft>
                <a:spcPts val="0"/>
              </a:spcAft>
            </a:pPr>
            <a:r>
              <a:rPr lang="en-US" altLang="zh-TW" b="1" kern="100" dirty="0" smtClean="0">
                <a:effectLst/>
                <a:latin typeface="Calibri"/>
                <a:ea typeface="新細明體"/>
                <a:cs typeface="Times New Roman"/>
              </a:rPr>
              <a:t>Memory</a:t>
            </a:r>
          </a:p>
          <a:p>
            <a:pPr algn="ctr"/>
            <a:r>
              <a:rPr lang="en-US" altLang="zh-TW" b="1" kern="100" dirty="0" smtClean="0">
                <a:cs typeface="Times New Roman"/>
              </a:rPr>
              <a:t>(</a:t>
            </a:r>
            <a:r>
              <a:rPr lang="en-US" altLang="zh-TW" b="1" kern="100" dirty="0" err="1" smtClean="0">
                <a:cs typeface="Times New Roman"/>
              </a:rPr>
              <a:t>dimage.bin</a:t>
            </a:r>
            <a:r>
              <a:rPr lang="en-US" altLang="zh-TW" b="1" kern="100" dirty="0" smtClean="0">
                <a:cs typeface="Times New Roman"/>
              </a:rPr>
              <a:t>)</a:t>
            </a:r>
            <a:endParaRPr lang="zh-TW" altLang="zh-TW" b="1" kern="100" dirty="0">
              <a:cs typeface="Times New Roman"/>
            </a:endParaRPr>
          </a:p>
          <a:p>
            <a:pPr algn="ctr">
              <a:spcAft>
                <a:spcPts val="0"/>
              </a:spcAft>
            </a:pPr>
            <a:endParaRPr lang="zh-TW" b="1" kern="100" dirty="0">
              <a:effectLst/>
              <a:latin typeface="Calibri"/>
              <a:ea typeface="新細明體"/>
              <a:cs typeface="Times New Roman"/>
            </a:endParaRPr>
          </a:p>
        </p:txBody>
      </p:sp>
      <p:sp>
        <p:nvSpPr>
          <p:cNvPr id="33" name="文字方塊 32"/>
          <p:cNvSpPr txBox="1">
            <a:spLocks noChangeArrowheads="1"/>
          </p:cNvSpPr>
          <p:nvPr/>
        </p:nvSpPr>
        <p:spPr bwMode="auto">
          <a:xfrm>
            <a:off x="3248925" y="1524983"/>
            <a:ext cx="1548620" cy="920344"/>
          </a:xfrm>
          <a:prstGeom prst="rect">
            <a:avLst/>
          </a:prstGeom>
          <a:noFill/>
          <a:ln w="9525">
            <a:noFill/>
            <a:miter lim="800000"/>
            <a:headEnd/>
            <a:tailEnd/>
          </a:ln>
        </p:spPr>
        <p:txBody>
          <a:bodyPr rot="0" vert="horz" wrap="square" lIns="91440" tIns="45720" rIns="91440" bIns="45720" anchor="t" anchorCtr="0">
            <a:noAutofit/>
          </a:bodyPr>
          <a:lstStyle/>
          <a:p>
            <a:pPr algn="ctr">
              <a:spcAft>
                <a:spcPts val="0"/>
              </a:spcAft>
            </a:pPr>
            <a:r>
              <a:rPr lang="en-US" altLang="zh-TW" b="1" kern="100" dirty="0" smtClean="0">
                <a:effectLst/>
                <a:latin typeface="Calibri"/>
                <a:ea typeface="新細明體"/>
                <a:cs typeface="Times New Roman"/>
              </a:rPr>
              <a:t>Instruction</a:t>
            </a:r>
            <a:r>
              <a:rPr lang="zh-TW" altLang="en-US" b="1" kern="100" dirty="0" smtClean="0">
                <a:effectLst/>
                <a:latin typeface="Calibri"/>
                <a:ea typeface="新細明體"/>
                <a:cs typeface="Times New Roman"/>
              </a:rPr>
              <a:t> </a:t>
            </a:r>
            <a:endParaRPr lang="en-US" altLang="zh-TW" b="1" kern="100" dirty="0" smtClean="0">
              <a:effectLst/>
              <a:latin typeface="Calibri"/>
              <a:ea typeface="新細明體"/>
              <a:cs typeface="Times New Roman"/>
            </a:endParaRPr>
          </a:p>
          <a:p>
            <a:pPr algn="ctr">
              <a:spcAft>
                <a:spcPts val="0"/>
              </a:spcAft>
            </a:pPr>
            <a:r>
              <a:rPr lang="en-US" altLang="zh-TW" b="1" kern="100" dirty="0" smtClean="0">
                <a:effectLst/>
                <a:latin typeface="Calibri"/>
                <a:ea typeface="新細明體"/>
                <a:cs typeface="Times New Roman"/>
              </a:rPr>
              <a:t>Memory</a:t>
            </a:r>
          </a:p>
          <a:p>
            <a:pPr algn="ctr"/>
            <a:r>
              <a:rPr lang="en-US" altLang="zh-TW" b="1" kern="100" dirty="0">
                <a:cs typeface="Times New Roman"/>
              </a:rPr>
              <a:t>(</a:t>
            </a:r>
            <a:r>
              <a:rPr lang="en-US" altLang="zh-TW" b="1" kern="100" dirty="0" err="1" smtClean="0">
                <a:cs typeface="Times New Roman"/>
              </a:rPr>
              <a:t>iimage.bin</a:t>
            </a:r>
            <a:r>
              <a:rPr lang="en-US" altLang="zh-TW" b="1" kern="100" dirty="0" smtClean="0">
                <a:cs typeface="Times New Roman"/>
              </a:rPr>
              <a:t>)</a:t>
            </a:r>
            <a:endParaRPr lang="zh-TW" altLang="zh-TW" b="1" kern="100" dirty="0">
              <a:cs typeface="Times New Roman"/>
            </a:endParaRPr>
          </a:p>
          <a:p>
            <a:pPr algn="ctr">
              <a:spcAft>
                <a:spcPts val="0"/>
              </a:spcAft>
            </a:pPr>
            <a:endParaRPr lang="zh-TW" b="1" kern="100" dirty="0">
              <a:effectLst/>
              <a:latin typeface="Calibri"/>
              <a:ea typeface="新細明體"/>
              <a:cs typeface="Times New Roman"/>
            </a:endParaRPr>
          </a:p>
        </p:txBody>
      </p:sp>
      <p:grpSp>
        <p:nvGrpSpPr>
          <p:cNvPr id="4" name="群組 3"/>
          <p:cNvGrpSpPr/>
          <p:nvPr/>
        </p:nvGrpSpPr>
        <p:grpSpPr>
          <a:xfrm>
            <a:off x="95885" y="1379682"/>
            <a:ext cx="3368034" cy="4895160"/>
            <a:chOff x="95885" y="1379682"/>
            <a:chExt cx="3368034" cy="4895160"/>
          </a:xfrm>
        </p:grpSpPr>
        <p:pic>
          <p:nvPicPr>
            <p:cNvPr id="21" name="圖片 20"/>
            <p:cNvPicPr>
              <a:picLocks noChangeAspect="1"/>
            </p:cNvPicPr>
            <p:nvPr/>
          </p:nvPicPr>
          <p:blipFill>
            <a:blip r:embed="rId4"/>
            <a:stretch>
              <a:fillRect/>
            </a:stretch>
          </p:blipFill>
          <p:spPr>
            <a:xfrm>
              <a:off x="693359" y="1865929"/>
              <a:ext cx="2254870" cy="1328080"/>
            </a:xfrm>
            <a:prstGeom prst="rect">
              <a:avLst/>
            </a:prstGeom>
            <a:ln w="19050" cmpd="sng">
              <a:solidFill>
                <a:schemeClr val="tx1"/>
              </a:solidFill>
            </a:ln>
          </p:spPr>
        </p:pic>
        <p:pic>
          <p:nvPicPr>
            <p:cNvPr id="22" name="圖片 21"/>
            <p:cNvPicPr>
              <a:picLocks noChangeAspect="1"/>
            </p:cNvPicPr>
            <p:nvPr/>
          </p:nvPicPr>
          <p:blipFill>
            <a:blip r:embed="rId5"/>
            <a:stretch>
              <a:fillRect/>
            </a:stretch>
          </p:blipFill>
          <p:spPr>
            <a:xfrm>
              <a:off x="254946" y="4177692"/>
              <a:ext cx="3208973" cy="2097150"/>
            </a:xfrm>
            <a:prstGeom prst="rect">
              <a:avLst/>
            </a:prstGeom>
            <a:ln w="19050" cmpd="sng">
              <a:solidFill>
                <a:srgbClr val="000000"/>
              </a:solidFill>
            </a:ln>
          </p:spPr>
        </p:pic>
        <p:sp>
          <p:nvSpPr>
            <p:cNvPr id="26" name="文字方塊 25"/>
            <p:cNvSpPr txBox="1">
              <a:spLocks noChangeArrowheads="1"/>
            </p:cNvSpPr>
            <p:nvPr/>
          </p:nvSpPr>
          <p:spPr bwMode="auto">
            <a:xfrm>
              <a:off x="95885" y="1379682"/>
              <a:ext cx="1548620" cy="306595"/>
            </a:xfrm>
            <a:prstGeom prst="rect">
              <a:avLst/>
            </a:prstGeom>
            <a:noFill/>
            <a:ln w="9525">
              <a:noFill/>
              <a:miter lim="800000"/>
              <a:headEnd/>
              <a:tailEnd/>
            </a:ln>
          </p:spPr>
          <p:txBody>
            <a:bodyPr rot="0" vert="horz" wrap="square" lIns="91440" tIns="45720" rIns="91440" bIns="45720" anchor="t" anchorCtr="0">
              <a:noAutofit/>
            </a:bodyPr>
            <a:lstStyle/>
            <a:p>
              <a:pPr>
                <a:spcAft>
                  <a:spcPts val="0"/>
                </a:spcAft>
              </a:pPr>
              <a:r>
                <a:rPr lang="en-US" altLang="zh-TW" b="1" kern="100" dirty="0" smtClean="0">
                  <a:effectLst/>
                  <a:latin typeface="Calibri"/>
                  <a:ea typeface="新細明體"/>
                  <a:cs typeface="Times New Roman"/>
                </a:rPr>
                <a:t>C</a:t>
              </a:r>
              <a:r>
                <a:rPr lang="zh-TW" altLang="en-US" b="1" kern="100" dirty="0" smtClean="0">
                  <a:effectLst/>
                  <a:latin typeface="Calibri"/>
                  <a:ea typeface="新細明體"/>
                  <a:cs typeface="Times New Roman"/>
                </a:rPr>
                <a:t> </a:t>
              </a:r>
              <a:r>
                <a:rPr lang="en-US" altLang="zh-TW" b="1" kern="100" dirty="0" smtClean="0">
                  <a:effectLst/>
                  <a:latin typeface="Calibri"/>
                  <a:ea typeface="新細明體"/>
                  <a:cs typeface="Times New Roman"/>
                </a:rPr>
                <a:t>program</a:t>
              </a:r>
              <a:endParaRPr lang="zh-TW" b="1" kern="100" dirty="0">
                <a:effectLst/>
                <a:latin typeface="Calibri"/>
                <a:ea typeface="新細明體"/>
                <a:cs typeface="Times New Roman"/>
              </a:endParaRPr>
            </a:p>
          </p:txBody>
        </p:sp>
        <p:sp>
          <p:nvSpPr>
            <p:cNvPr id="31" name="文字方塊 30"/>
            <p:cNvSpPr txBox="1">
              <a:spLocks noChangeArrowheads="1"/>
            </p:cNvSpPr>
            <p:nvPr/>
          </p:nvSpPr>
          <p:spPr bwMode="auto">
            <a:xfrm>
              <a:off x="119006" y="3606161"/>
              <a:ext cx="1548620" cy="306595"/>
            </a:xfrm>
            <a:prstGeom prst="rect">
              <a:avLst/>
            </a:prstGeom>
            <a:noFill/>
            <a:ln w="9525">
              <a:noFill/>
              <a:miter lim="800000"/>
              <a:headEnd/>
              <a:tailEnd/>
            </a:ln>
          </p:spPr>
          <p:txBody>
            <a:bodyPr rot="0" vert="horz" wrap="square" lIns="91440" tIns="45720" rIns="91440" bIns="45720" anchor="t" anchorCtr="0">
              <a:noAutofit/>
            </a:bodyPr>
            <a:lstStyle/>
            <a:p>
              <a:pPr>
                <a:spcAft>
                  <a:spcPts val="0"/>
                </a:spcAft>
              </a:pPr>
              <a:r>
                <a:rPr lang="en-US" altLang="zh-TW" b="1" kern="100" dirty="0" smtClean="0">
                  <a:effectLst/>
                  <a:latin typeface="Calibri"/>
                  <a:ea typeface="新細明體"/>
                  <a:cs typeface="Times New Roman"/>
                </a:rPr>
                <a:t>Assembly</a:t>
              </a:r>
              <a:endParaRPr lang="zh-TW" b="1" kern="100" dirty="0">
                <a:effectLst/>
                <a:latin typeface="Calibri"/>
                <a:ea typeface="新細明體"/>
                <a:cs typeface="Times New Roman"/>
              </a:endParaRPr>
            </a:p>
          </p:txBody>
        </p:sp>
        <p:cxnSp>
          <p:nvCxnSpPr>
            <p:cNvPr id="12" name="直線單箭頭接點 204"/>
            <p:cNvCxnSpPr/>
            <p:nvPr/>
          </p:nvCxnSpPr>
          <p:spPr>
            <a:xfrm>
              <a:off x="1798520" y="3319756"/>
              <a:ext cx="0" cy="567850"/>
            </a:xfrm>
            <a:prstGeom prst="straightConnector1">
              <a:avLst/>
            </a:prstGeom>
            <a:ln w="28575" cmpd="sng">
              <a:tailEnd type="triangle"/>
            </a:ln>
          </p:spPr>
          <p:style>
            <a:lnRef idx="1">
              <a:schemeClr val="dk1"/>
            </a:lnRef>
            <a:fillRef idx="0">
              <a:schemeClr val="dk1"/>
            </a:fillRef>
            <a:effectRef idx="0">
              <a:schemeClr val="dk1"/>
            </a:effectRef>
            <a:fontRef idx="minor">
              <a:schemeClr val="tx1"/>
            </a:fontRef>
          </p:style>
        </p:cxnSp>
      </p:grpSp>
      <p:cxnSp>
        <p:nvCxnSpPr>
          <p:cNvPr id="27" name="直線單箭頭接點 204"/>
          <p:cNvCxnSpPr/>
          <p:nvPr/>
        </p:nvCxnSpPr>
        <p:spPr>
          <a:xfrm flipV="1">
            <a:off x="3797165" y="3847181"/>
            <a:ext cx="757500" cy="400130"/>
          </a:xfrm>
          <a:prstGeom prst="straightConnector1">
            <a:avLst/>
          </a:prstGeom>
          <a:ln w="28575" cmpd="sng">
            <a:tailEnd type="triangle"/>
          </a:ln>
        </p:spPr>
        <p:style>
          <a:lnRef idx="1">
            <a:schemeClr val="dk1"/>
          </a:lnRef>
          <a:fillRef idx="0">
            <a:schemeClr val="dk1"/>
          </a:fillRef>
          <a:effectRef idx="0">
            <a:schemeClr val="dk1"/>
          </a:effectRef>
          <a:fontRef idx="minor">
            <a:schemeClr val="tx1"/>
          </a:fontRef>
        </p:style>
      </p:cxnSp>
      <p:cxnSp>
        <p:nvCxnSpPr>
          <p:cNvPr id="28" name="直線單箭頭接點 204"/>
          <p:cNvCxnSpPr/>
          <p:nvPr/>
        </p:nvCxnSpPr>
        <p:spPr>
          <a:xfrm>
            <a:off x="3797165" y="4569996"/>
            <a:ext cx="757500" cy="400433"/>
          </a:xfrm>
          <a:prstGeom prst="straightConnector1">
            <a:avLst/>
          </a:prstGeom>
          <a:ln w="28575" cmpd="sng">
            <a:tailEnd type="triangle"/>
          </a:ln>
        </p:spPr>
        <p:style>
          <a:lnRef idx="1">
            <a:schemeClr val="dk1"/>
          </a:lnRef>
          <a:fillRef idx="0">
            <a:schemeClr val="dk1"/>
          </a:fillRef>
          <a:effectRef idx="0">
            <a:schemeClr val="dk1"/>
          </a:effectRef>
          <a:fontRef idx="minor">
            <a:schemeClr val="tx1"/>
          </a:fontRef>
        </p:style>
      </p:cxnSp>
      <p:grpSp>
        <p:nvGrpSpPr>
          <p:cNvPr id="3" name="群組 2"/>
          <p:cNvGrpSpPr/>
          <p:nvPr/>
        </p:nvGrpSpPr>
        <p:grpSpPr>
          <a:xfrm>
            <a:off x="4849830" y="5169183"/>
            <a:ext cx="4250376" cy="1473464"/>
            <a:chOff x="4849830" y="5169183"/>
            <a:chExt cx="4250376" cy="1473464"/>
          </a:xfrm>
        </p:grpSpPr>
        <p:pic>
          <p:nvPicPr>
            <p:cNvPr id="8" name="圖片 7"/>
            <p:cNvPicPr>
              <a:picLocks noChangeAspect="1"/>
            </p:cNvPicPr>
            <p:nvPr/>
          </p:nvPicPr>
          <p:blipFill>
            <a:blip r:embed="rId6"/>
            <a:stretch>
              <a:fillRect/>
            </a:stretch>
          </p:blipFill>
          <p:spPr>
            <a:xfrm>
              <a:off x="4849830" y="5169183"/>
              <a:ext cx="4250376" cy="1473464"/>
            </a:xfrm>
            <a:prstGeom prst="rect">
              <a:avLst/>
            </a:prstGeom>
            <a:ln w="19050" cmpd="sng">
              <a:solidFill>
                <a:srgbClr val="000000"/>
              </a:solidFill>
            </a:ln>
          </p:spPr>
        </p:pic>
        <p:sp>
          <p:nvSpPr>
            <p:cNvPr id="19" name="矩形 18"/>
            <p:cNvSpPr/>
            <p:nvPr/>
          </p:nvSpPr>
          <p:spPr>
            <a:xfrm>
              <a:off x="4900520" y="5217200"/>
              <a:ext cx="4193273" cy="216871"/>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b="1">
                <a:solidFill>
                  <a:srgbClr val="008000"/>
                </a:solidFill>
              </a:endParaRPr>
            </a:p>
          </p:txBody>
        </p:sp>
        <p:sp>
          <p:nvSpPr>
            <p:cNvPr id="23" name="矩形 22"/>
            <p:cNvSpPr/>
            <p:nvPr/>
          </p:nvSpPr>
          <p:spPr>
            <a:xfrm>
              <a:off x="4900520" y="5522000"/>
              <a:ext cx="4193273" cy="216871"/>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b="1">
                <a:solidFill>
                  <a:srgbClr val="008000"/>
                </a:solidFill>
              </a:endParaRPr>
            </a:p>
          </p:txBody>
        </p:sp>
        <p:sp>
          <p:nvSpPr>
            <p:cNvPr id="24" name="矩形 23"/>
            <p:cNvSpPr/>
            <p:nvPr/>
          </p:nvSpPr>
          <p:spPr>
            <a:xfrm>
              <a:off x="4900520" y="5826800"/>
              <a:ext cx="4193273" cy="7391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b="1">
                <a:solidFill>
                  <a:srgbClr val="008000"/>
                </a:solidFill>
              </a:endParaRPr>
            </a:p>
          </p:txBody>
        </p:sp>
      </p:grpSp>
    </p:spTree>
    <p:extLst>
      <p:ext uri="{BB962C8B-B14F-4D97-AF65-F5344CB8AC3E}">
        <p14:creationId xmlns:p14="http://schemas.microsoft.com/office/powerpoint/2010/main" val="208965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2"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標題 1"/>
          <p:cNvSpPr>
            <a:spLocks noGrp="1"/>
          </p:cNvSpPr>
          <p:nvPr>
            <p:ph type="title"/>
          </p:nvPr>
        </p:nvSpPr>
        <p:spPr/>
        <p:txBody>
          <a:bodyPr>
            <a:normAutofit/>
          </a:bodyPr>
          <a:lstStyle/>
          <a:p>
            <a:r>
              <a:rPr lang="en-US" altLang="zh-TW" b="1" kern="100" dirty="0" smtClean="0">
                <a:cs typeface="Times New Roman"/>
              </a:rPr>
              <a:t>Output:</a:t>
            </a:r>
            <a:r>
              <a:rPr lang="zh-TW" altLang="en-US" b="1" kern="100" dirty="0" smtClean="0">
                <a:cs typeface="Times New Roman"/>
              </a:rPr>
              <a:t> </a:t>
            </a:r>
            <a:r>
              <a:rPr lang="en-US" altLang="zh-TW" b="1" kern="100" dirty="0" smtClean="0">
                <a:cs typeface="Times New Roman"/>
              </a:rPr>
              <a:t>Some</a:t>
            </a:r>
            <a:r>
              <a:rPr lang="zh-TW" altLang="en-US" b="1" kern="100" dirty="0" smtClean="0">
                <a:cs typeface="Times New Roman"/>
              </a:rPr>
              <a:t> </a:t>
            </a:r>
            <a:r>
              <a:rPr lang="en-US" altLang="zh-TW" b="1" kern="100" dirty="0" smtClean="0">
                <a:cs typeface="Times New Roman"/>
              </a:rPr>
              <a:t>Records</a:t>
            </a:r>
            <a:endParaRPr kumimoji="1" lang="zh-TW" altLang="en-US" dirty="0"/>
          </a:p>
        </p:txBody>
      </p:sp>
      <p:sp>
        <p:nvSpPr>
          <p:cNvPr id="8" name="投影片編號版面配置區 7"/>
          <p:cNvSpPr>
            <a:spLocks noGrp="1"/>
          </p:cNvSpPr>
          <p:nvPr>
            <p:ph type="sldNum" sz="quarter" idx="12"/>
          </p:nvPr>
        </p:nvSpPr>
        <p:spPr/>
        <p:txBody>
          <a:bodyPr/>
          <a:lstStyle/>
          <a:p>
            <a:fld id="{0F5F8F5C-FF46-B040-BE83-581A05881DA0}" type="slidenum">
              <a:rPr kumimoji="1" lang="zh-TW" altLang="en-US" smtClean="0"/>
              <a:t>7</a:t>
            </a:fld>
            <a:endParaRPr kumimoji="1" lang="zh-TW" altLang="en-US"/>
          </a:p>
        </p:txBody>
      </p:sp>
      <p:sp>
        <p:nvSpPr>
          <p:cNvPr id="17" name="文字方塊 16"/>
          <p:cNvSpPr txBox="1">
            <a:spLocks noChangeArrowheads="1"/>
          </p:cNvSpPr>
          <p:nvPr/>
        </p:nvSpPr>
        <p:spPr bwMode="auto">
          <a:xfrm>
            <a:off x="6965660" y="5869575"/>
            <a:ext cx="1934884" cy="306595"/>
          </a:xfrm>
          <a:prstGeom prst="rect">
            <a:avLst/>
          </a:prstGeom>
          <a:noFill/>
          <a:ln w="9525">
            <a:noFill/>
            <a:miter lim="800000"/>
            <a:headEnd/>
            <a:tailEnd/>
          </a:ln>
        </p:spPr>
        <p:txBody>
          <a:bodyPr rot="0" vert="horz" wrap="square" lIns="91440" tIns="45720" rIns="91440" bIns="45720" anchor="t" anchorCtr="0">
            <a:noAutofit/>
          </a:bodyPr>
          <a:lstStyle/>
          <a:p>
            <a:pPr>
              <a:spcAft>
                <a:spcPts val="0"/>
              </a:spcAft>
            </a:pPr>
            <a:r>
              <a:rPr lang="en-US" altLang="zh-TW" b="1" u="sng" kern="100" dirty="0" smtClean="0">
                <a:latin typeface="Calibri"/>
                <a:ea typeface="新細明體"/>
                <a:cs typeface="Times New Roman"/>
              </a:rPr>
              <a:t>Appendix</a:t>
            </a:r>
            <a:r>
              <a:rPr lang="zh-TW" altLang="en-US" b="1" u="sng" kern="100" dirty="0" smtClean="0">
                <a:latin typeface="Calibri"/>
                <a:ea typeface="新細明體"/>
                <a:cs typeface="Times New Roman"/>
              </a:rPr>
              <a:t> </a:t>
            </a:r>
            <a:r>
              <a:rPr lang="en-US" altLang="zh-TW" b="1" u="sng" kern="100" dirty="0" smtClean="0">
                <a:latin typeface="Calibri"/>
                <a:ea typeface="新細明體"/>
                <a:cs typeface="Times New Roman"/>
              </a:rPr>
              <a:t>C&amp;</a:t>
            </a:r>
            <a:r>
              <a:rPr lang="zh-TW" altLang="en-US" b="1" u="sng" kern="100" dirty="0" smtClean="0">
                <a:latin typeface="Calibri"/>
                <a:ea typeface="新細明體"/>
                <a:cs typeface="Times New Roman"/>
              </a:rPr>
              <a:t> </a:t>
            </a:r>
            <a:r>
              <a:rPr lang="en-US" altLang="zh-TW" b="1" u="sng" kern="100" dirty="0" smtClean="0">
                <a:latin typeface="Calibri"/>
                <a:ea typeface="新細明體"/>
                <a:cs typeface="Times New Roman"/>
              </a:rPr>
              <a:t>D</a:t>
            </a:r>
            <a:endParaRPr lang="zh-TW" b="1" u="sng" kern="100" dirty="0">
              <a:effectLst/>
              <a:latin typeface="Calibri"/>
              <a:ea typeface="新細明體"/>
              <a:cs typeface="Times New Roman"/>
            </a:endParaRPr>
          </a:p>
        </p:txBody>
      </p:sp>
      <p:sp>
        <p:nvSpPr>
          <p:cNvPr id="25" name="文字方塊 24"/>
          <p:cNvSpPr txBox="1">
            <a:spLocks noChangeArrowheads="1"/>
          </p:cNvSpPr>
          <p:nvPr/>
        </p:nvSpPr>
        <p:spPr bwMode="auto">
          <a:xfrm>
            <a:off x="687032" y="1990670"/>
            <a:ext cx="2516337" cy="566374"/>
          </a:xfrm>
          <a:prstGeom prst="rect">
            <a:avLst/>
          </a:prstGeom>
          <a:noFill/>
          <a:ln w="9525">
            <a:noFill/>
            <a:miter lim="800000"/>
            <a:headEnd/>
            <a:tailEnd/>
          </a:ln>
        </p:spPr>
        <p:txBody>
          <a:bodyPr rot="0" vert="horz" wrap="square" lIns="91440" tIns="45720" rIns="91440" bIns="45720" anchor="t" anchorCtr="0">
            <a:noAutofit/>
          </a:bodyPr>
          <a:lstStyle/>
          <a:p>
            <a:pPr>
              <a:spcAft>
                <a:spcPts val="0"/>
              </a:spcAft>
            </a:pPr>
            <a:r>
              <a:rPr lang="en-US" altLang="zh-TW" b="1" kern="100" dirty="0" smtClean="0">
                <a:latin typeface="Calibri"/>
                <a:ea typeface="新細明體"/>
                <a:cs typeface="Times New Roman"/>
              </a:rPr>
              <a:t>Register</a:t>
            </a:r>
            <a:r>
              <a:rPr lang="zh-TW" altLang="en-US" b="1" kern="100" dirty="0" smtClean="0">
                <a:latin typeface="Calibri"/>
                <a:ea typeface="新細明體"/>
                <a:cs typeface="Times New Roman"/>
              </a:rPr>
              <a:t> </a:t>
            </a:r>
            <a:r>
              <a:rPr lang="en-US" altLang="zh-TW" b="1" kern="100" dirty="0" smtClean="0">
                <a:latin typeface="Calibri"/>
                <a:ea typeface="新細明體"/>
                <a:cs typeface="Times New Roman"/>
              </a:rPr>
              <a:t>Content</a:t>
            </a:r>
          </a:p>
          <a:p>
            <a:pPr>
              <a:spcAft>
                <a:spcPts val="0"/>
              </a:spcAft>
            </a:pPr>
            <a:r>
              <a:rPr lang="en-US" altLang="zh-TW" b="1" kern="100" dirty="0" smtClean="0">
                <a:latin typeface="Calibri"/>
                <a:ea typeface="新細明體"/>
                <a:cs typeface="Times New Roman"/>
              </a:rPr>
              <a:t>(</a:t>
            </a:r>
            <a:r>
              <a:rPr lang="en-US" altLang="zh-TW" b="1" kern="100" dirty="0" err="1" smtClean="0">
                <a:latin typeface="Calibri"/>
                <a:ea typeface="新細明體"/>
                <a:cs typeface="Times New Roman"/>
              </a:rPr>
              <a:t>s</a:t>
            </a:r>
            <a:r>
              <a:rPr lang="en-US" altLang="zh-TW" b="1" kern="100" dirty="0" err="1" smtClean="0">
                <a:effectLst/>
                <a:latin typeface="Calibri"/>
                <a:ea typeface="新細明體"/>
                <a:cs typeface="Times New Roman"/>
              </a:rPr>
              <a:t>napshot.rpt</a:t>
            </a:r>
            <a:r>
              <a:rPr lang="en-US" altLang="zh-TW" b="1" kern="100" dirty="0" smtClean="0">
                <a:effectLst/>
                <a:latin typeface="Calibri"/>
                <a:ea typeface="新細明體"/>
                <a:cs typeface="Times New Roman"/>
              </a:rPr>
              <a:t>)</a:t>
            </a:r>
            <a:endParaRPr lang="zh-TW" b="1" kern="100" dirty="0">
              <a:effectLst/>
              <a:latin typeface="Calibri"/>
              <a:ea typeface="新細明體"/>
              <a:cs typeface="Times New Roman"/>
            </a:endParaRPr>
          </a:p>
        </p:txBody>
      </p:sp>
      <p:sp>
        <p:nvSpPr>
          <p:cNvPr id="29" name="文字方塊 28"/>
          <p:cNvSpPr txBox="1">
            <a:spLocks noChangeArrowheads="1"/>
          </p:cNvSpPr>
          <p:nvPr/>
        </p:nvSpPr>
        <p:spPr bwMode="auto">
          <a:xfrm>
            <a:off x="5239800" y="2063975"/>
            <a:ext cx="2389725" cy="565109"/>
          </a:xfrm>
          <a:prstGeom prst="rect">
            <a:avLst/>
          </a:prstGeom>
          <a:noFill/>
          <a:ln w="9525">
            <a:noFill/>
            <a:miter lim="800000"/>
            <a:headEnd/>
            <a:tailEnd/>
          </a:ln>
        </p:spPr>
        <p:txBody>
          <a:bodyPr rot="0" vert="horz" wrap="square" lIns="91440" tIns="45720" rIns="91440" bIns="45720" anchor="t" anchorCtr="0">
            <a:noAutofit/>
          </a:bodyPr>
          <a:lstStyle/>
          <a:p>
            <a:pPr>
              <a:spcAft>
                <a:spcPts val="0"/>
              </a:spcAft>
            </a:pPr>
            <a:r>
              <a:rPr lang="en-US" altLang="zh-TW" b="1" kern="100" dirty="0" smtClean="0">
                <a:effectLst/>
                <a:latin typeface="Calibri"/>
                <a:ea typeface="新細明體"/>
                <a:cs typeface="Times New Roman"/>
              </a:rPr>
              <a:t>Error</a:t>
            </a:r>
            <a:r>
              <a:rPr lang="zh-TW" altLang="en-US" b="1" kern="100" dirty="0" smtClean="0">
                <a:effectLst/>
                <a:latin typeface="Calibri"/>
                <a:ea typeface="新細明體"/>
                <a:cs typeface="Times New Roman"/>
              </a:rPr>
              <a:t> </a:t>
            </a:r>
            <a:r>
              <a:rPr lang="en-US" altLang="zh-TW" b="1" kern="100" dirty="0" smtClean="0">
                <a:effectLst/>
                <a:latin typeface="Calibri"/>
                <a:ea typeface="新細明體"/>
                <a:cs typeface="Times New Roman"/>
              </a:rPr>
              <a:t>Message</a:t>
            </a:r>
          </a:p>
          <a:p>
            <a:pPr>
              <a:spcAft>
                <a:spcPts val="0"/>
              </a:spcAft>
            </a:pPr>
            <a:r>
              <a:rPr lang="en-US" altLang="zh-TW" b="1" kern="100" dirty="0" smtClean="0">
                <a:effectLst/>
                <a:latin typeface="Calibri"/>
                <a:ea typeface="新細明體"/>
                <a:cs typeface="Times New Roman"/>
              </a:rPr>
              <a:t>(</a:t>
            </a:r>
            <a:r>
              <a:rPr lang="en-US" altLang="zh-TW" b="1" kern="100" dirty="0" err="1" smtClean="0">
                <a:effectLst/>
                <a:latin typeface="Calibri"/>
                <a:ea typeface="新細明體"/>
                <a:cs typeface="Times New Roman"/>
              </a:rPr>
              <a:t>error_dump.rpt</a:t>
            </a:r>
            <a:r>
              <a:rPr lang="en-US" altLang="zh-TW" b="1" kern="100" dirty="0" smtClean="0">
                <a:effectLst/>
                <a:latin typeface="Calibri"/>
                <a:ea typeface="新細明體"/>
                <a:cs typeface="Times New Roman"/>
              </a:rPr>
              <a:t>)</a:t>
            </a:r>
            <a:endParaRPr lang="zh-TW" b="1" kern="100" dirty="0">
              <a:effectLst/>
              <a:latin typeface="Calibri"/>
              <a:ea typeface="新細明體"/>
              <a:cs typeface="Times New Roman"/>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719" y="2785650"/>
            <a:ext cx="1773574" cy="3933232"/>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719" y="2704274"/>
            <a:ext cx="2373800" cy="3933232"/>
          </a:xfrm>
          <a:prstGeom prst="rect">
            <a:avLst/>
          </a:prstGeom>
        </p:spPr>
      </p:pic>
      <p:sp>
        <p:nvSpPr>
          <p:cNvPr id="7" name="文字方塊 6"/>
          <p:cNvSpPr txBox="1"/>
          <p:nvPr/>
        </p:nvSpPr>
        <p:spPr>
          <a:xfrm>
            <a:off x="4156365" y="3116434"/>
            <a:ext cx="4744180" cy="1631216"/>
          </a:xfrm>
          <a:prstGeom prst="rect">
            <a:avLst/>
          </a:prstGeom>
          <a:solidFill>
            <a:schemeClr val="bg1"/>
          </a:solidFill>
          <a:ln>
            <a:solidFill>
              <a:schemeClr val="tx1"/>
            </a:solidFill>
          </a:ln>
        </p:spPr>
        <p:txBody>
          <a:bodyPr wrap="square" rtlCol="0">
            <a:spAutoFit/>
          </a:bodyPr>
          <a:lstStyle/>
          <a:p>
            <a:r>
              <a:rPr lang="en-US" sz="2000" dirty="0" smtClean="0"/>
              <a:t>In cycle 2: Write $0 Error</a:t>
            </a:r>
          </a:p>
          <a:p>
            <a:r>
              <a:rPr lang="en-US" sz="2000" dirty="0" smtClean="0"/>
              <a:t>In cycle 5: Number Overflow</a:t>
            </a:r>
          </a:p>
          <a:p>
            <a:r>
              <a:rPr lang="en-US" sz="2000" dirty="0" smtClean="0"/>
              <a:t>In cycle 7: Number Overflow</a:t>
            </a:r>
          </a:p>
          <a:p>
            <a:r>
              <a:rPr lang="en-US" sz="2000" dirty="0" smtClean="0"/>
              <a:t>In cycle 8: Misalignment Error</a:t>
            </a:r>
          </a:p>
          <a:p>
            <a:r>
              <a:rPr lang="en-US" sz="2000" dirty="0" smtClean="0"/>
              <a:t>In cycle 10: Overwrite HI-LO registers</a:t>
            </a:r>
            <a:endParaRPr lang="en-US" sz="2000" dirty="0"/>
          </a:p>
        </p:txBody>
      </p:sp>
    </p:spTree>
    <p:extLst>
      <p:ext uri="{BB962C8B-B14F-4D97-AF65-F5344CB8AC3E}">
        <p14:creationId xmlns:p14="http://schemas.microsoft.com/office/powerpoint/2010/main" val="33072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p:bldP spid="29" grpId="0"/>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圖片 68"/>
          <p:cNvPicPr>
            <a:picLocks noChangeAspect="1"/>
          </p:cNvPicPr>
          <p:nvPr/>
        </p:nvPicPr>
        <p:blipFill>
          <a:blip r:embed="rId3"/>
          <a:stretch>
            <a:fillRect/>
          </a:stretch>
        </p:blipFill>
        <p:spPr>
          <a:xfrm>
            <a:off x="4061109" y="3706531"/>
            <a:ext cx="2413000" cy="2832100"/>
          </a:xfrm>
          <a:prstGeom prst="rect">
            <a:avLst/>
          </a:prstGeom>
        </p:spPr>
      </p:pic>
      <p:grpSp>
        <p:nvGrpSpPr>
          <p:cNvPr id="4" name="群組 3"/>
          <p:cNvGrpSpPr/>
          <p:nvPr/>
        </p:nvGrpSpPr>
        <p:grpSpPr>
          <a:xfrm>
            <a:off x="48286" y="3360241"/>
            <a:ext cx="3362021" cy="1585721"/>
            <a:chOff x="48286" y="3360241"/>
            <a:chExt cx="3362021" cy="1585721"/>
          </a:xfrm>
        </p:grpSpPr>
        <p:grpSp>
          <p:nvGrpSpPr>
            <p:cNvPr id="33" name="群組 32"/>
            <p:cNvGrpSpPr/>
            <p:nvPr/>
          </p:nvGrpSpPr>
          <p:grpSpPr>
            <a:xfrm>
              <a:off x="1598287" y="4056154"/>
              <a:ext cx="1812020" cy="889808"/>
              <a:chOff x="-109229" y="63817"/>
              <a:chExt cx="1424760" cy="675757"/>
            </a:xfrm>
          </p:grpSpPr>
          <p:sp>
            <p:nvSpPr>
              <p:cNvPr id="34" name="書卷 (水平) 202"/>
              <p:cNvSpPr/>
              <p:nvPr/>
            </p:nvSpPr>
            <p:spPr>
              <a:xfrm>
                <a:off x="-109229" y="63817"/>
                <a:ext cx="1424760" cy="675757"/>
              </a:xfrm>
              <a:prstGeom prst="horizontalScroll">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2400"/>
              </a:p>
            </p:txBody>
          </p:sp>
          <p:sp>
            <p:nvSpPr>
              <p:cNvPr id="35" name="文字方塊 34"/>
              <p:cNvSpPr txBox="1">
                <a:spLocks noChangeArrowheads="1"/>
              </p:cNvSpPr>
              <p:nvPr/>
            </p:nvSpPr>
            <p:spPr bwMode="auto">
              <a:xfrm>
                <a:off x="88277" y="217974"/>
                <a:ext cx="1166429" cy="350607"/>
              </a:xfrm>
              <a:prstGeom prst="rect">
                <a:avLst/>
              </a:prstGeom>
              <a:noFill/>
              <a:ln w="9525">
                <a:noFill/>
                <a:miter lim="800000"/>
                <a:headEnd/>
                <a:tailEnd/>
              </a:ln>
            </p:spPr>
            <p:txBody>
              <a:bodyPr rot="0" vert="horz" wrap="square" lIns="91440" tIns="45720" rIns="91440" bIns="45720" anchor="t" anchorCtr="0">
                <a:spAutoFit/>
              </a:bodyPr>
              <a:lstStyle/>
              <a:p>
                <a:pPr>
                  <a:spcAft>
                    <a:spcPts val="0"/>
                  </a:spcAft>
                </a:pPr>
                <a:r>
                  <a:rPr lang="en-US" altLang="zh-TW" sz="2400" kern="100" dirty="0" smtClean="0">
                    <a:effectLst/>
                    <a:latin typeface="Calibri"/>
                    <a:ea typeface="新細明體"/>
                    <a:cs typeface="Times New Roman"/>
                  </a:rPr>
                  <a:t>Test</a:t>
                </a:r>
                <a:r>
                  <a:rPr lang="zh-TW" altLang="en-US" sz="2400" kern="100" dirty="0" smtClean="0">
                    <a:effectLst/>
                    <a:latin typeface="Calibri"/>
                    <a:ea typeface="新細明體"/>
                    <a:cs typeface="Times New Roman"/>
                  </a:rPr>
                  <a:t> </a:t>
                </a:r>
                <a:r>
                  <a:rPr lang="en-US" altLang="zh-TW" sz="2400" kern="100" dirty="0" smtClean="0">
                    <a:effectLst/>
                    <a:latin typeface="Calibri"/>
                    <a:ea typeface="新細明體"/>
                    <a:cs typeface="Times New Roman"/>
                  </a:rPr>
                  <a:t>Case</a:t>
                </a:r>
                <a:endParaRPr lang="zh-TW" sz="2400" kern="100" dirty="0">
                  <a:effectLst/>
                  <a:latin typeface="Calibri"/>
                  <a:ea typeface="新細明體"/>
                  <a:cs typeface="Times New Roman"/>
                </a:endParaRPr>
              </a:p>
            </p:txBody>
          </p:sp>
        </p:grpSp>
        <p:sp>
          <p:nvSpPr>
            <p:cNvPr id="44" name="文字方塊 43"/>
            <p:cNvSpPr txBox="1">
              <a:spLocks noChangeArrowheads="1"/>
            </p:cNvSpPr>
            <p:nvPr/>
          </p:nvSpPr>
          <p:spPr bwMode="auto">
            <a:xfrm>
              <a:off x="48286" y="3360241"/>
              <a:ext cx="3243190" cy="461665"/>
            </a:xfrm>
            <a:prstGeom prst="rect">
              <a:avLst/>
            </a:prstGeom>
            <a:noFill/>
            <a:ln w="9525">
              <a:noFill/>
              <a:miter lim="800000"/>
              <a:headEnd/>
              <a:tailEnd/>
            </a:ln>
          </p:spPr>
          <p:txBody>
            <a:bodyPr rot="0" vert="horz" wrap="square" lIns="91440" tIns="45720" rIns="91440" bIns="45720" anchor="t" anchorCtr="0">
              <a:spAutoFit/>
            </a:bodyPr>
            <a:lstStyle/>
            <a:p>
              <a:pPr>
                <a:spcAft>
                  <a:spcPts val="0"/>
                </a:spcAft>
              </a:pPr>
              <a:r>
                <a:rPr lang="en-US" sz="2400" u="sng" kern="100" dirty="0">
                  <a:solidFill>
                    <a:srgbClr val="0070C0"/>
                  </a:solidFill>
                  <a:effectLst/>
                  <a:latin typeface="Calibri"/>
                  <a:ea typeface="新細明體"/>
                  <a:cs typeface="Times New Roman"/>
                </a:rPr>
                <a:t>Design your test case</a:t>
              </a:r>
              <a:endParaRPr lang="zh-TW" sz="2400" kern="100" dirty="0">
                <a:effectLst/>
                <a:latin typeface="Calibri"/>
                <a:ea typeface="新細明體"/>
                <a:cs typeface="Times New Roman"/>
              </a:endParaRPr>
            </a:p>
          </p:txBody>
        </p:sp>
        <p:cxnSp>
          <p:nvCxnSpPr>
            <p:cNvPr id="47" name="直線單箭頭接點 26"/>
            <p:cNvCxnSpPr/>
            <p:nvPr/>
          </p:nvCxnSpPr>
          <p:spPr>
            <a:xfrm>
              <a:off x="1640152" y="3840132"/>
              <a:ext cx="317619" cy="304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4" name="群組 63"/>
          <p:cNvGrpSpPr/>
          <p:nvPr/>
        </p:nvGrpSpPr>
        <p:grpSpPr>
          <a:xfrm>
            <a:off x="-307100" y="3364211"/>
            <a:ext cx="5089550" cy="2425950"/>
            <a:chOff x="-307100" y="3364211"/>
            <a:chExt cx="5089550" cy="2425950"/>
          </a:xfrm>
        </p:grpSpPr>
        <p:grpSp>
          <p:nvGrpSpPr>
            <p:cNvPr id="3" name="群組 2"/>
            <p:cNvGrpSpPr/>
            <p:nvPr/>
          </p:nvGrpSpPr>
          <p:grpSpPr>
            <a:xfrm>
              <a:off x="-307100" y="3848321"/>
              <a:ext cx="5089550" cy="1941840"/>
              <a:chOff x="-307100" y="3848321"/>
              <a:chExt cx="5089550" cy="1941840"/>
            </a:xfrm>
          </p:grpSpPr>
          <p:grpSp>
            <p:nvGrpSpPr>
              <p:cNvPr id="50" name="群組 49"/>
              <p:cNvGrpSpPr/>
              <p:nvPr/>
            </p:nvGrpSpPr>
            <p:grpSpPr>
              <a:xfrm>
                <a:off x="1326718" y="4064708"/>
                <a:ext cx="2219482" cy="671432"/>
                <a:chOff x="-204717" y="0"/>
                <a:chExt cx="1331188" cy="388961"/>
              </a:xfrm>
            </p:grpSpPr>
            <p:sp>
              <p:nvSpPr>
                <p:cNvPr id="51" name="圓柱 50"/>
                <p:cNvSpPr/>
                <p:nvPr/>
              </p:nvSpPr>
              <p:spPr>
                <a:xfrm>
                  <a:off x="-204717" y="0"/>
                  <a:ext cx="1303361" cy="388961"/>
                </a:xfrm>
                <a:prstGeom prst="can">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2400"/>
                </a:p>
              </p:txBody>
            </p:sp>
            <p:sp>
              <p:nvSpPr>
                <p:cNvPr id="52" name="文字方塊 51"/>
                <p:cNvSpPr txBox="1">
                  <a:spLocks noChangeArrowheads="1"/>
                </p:cNvSpPr>
                <p:nvPr/>
              </p:nvSpPr>
              <p:spPr bwMode="auto">
                <a:xfrm>
                  <a:off x="-138354" y="76324"/>
                  <a:ext cx="1264825" cy="267443"/>
                </a:xfrm>
                <a:prstGeom prst="rect">
                  <a:avLst/>
                </a:prstGeom>
                <a:noFill/>
                <a:ln w="9525">
                  <a:noFill/>
                  <a:miter lim="800000"/>
                  <a:headEnd/>
                  <a:tailEnd/>
                </a:ln>
              </p:spPr>
              <p:txBody>
                <a:bodyPr rot="0" vert="horz" wrap="square" lIns="91440" tIns="45720" rIns="91440" bIns="45720" anchor="t" anchorCtr="0">
                  <a:spAutoFit/>
                </a:bodyPr>
                <a:lstStyle/>
                <a:p>
                  <a:pPr>
                    <a:spcAft>
                      <a:spcPts val="0"/>
                    </a:spcAft>
                  </a:pPr>
                  <a:r>
                    <a:rPr lang="en-US" sz="2400" kern="100" dirty="0">
                      <a:solidFill>
                        <a:srgbClr val="000000"/>
                      </a:solidFill>
                      <a:effectLst/>
                      <a:latin typeface="Calibri"/>
                      <a:ea typeface="新細明體"/>
                      <a:cs typeface="Times New Roman"/>
                    </a:rPr>
                    <a:t>Test </a:t>
                  </a:r>
                  <a:r>
                    <a:rPr lang="en-US" altLang="zh-TW" sz="2400" kern="100" dirty="0" smtClean="0">
                      <a:solidFill>
                        <a:srgbClr val="000000"/>
                      </a:solidFill>
                      <a:effectLst/>
                      <a:latin typeface="Calibri"/>
                      <a:ea typeface="新細明體"/>
                      <a:cs typeface="Times New Roman"/>
                    </a:rPr>
                    <a:t>C</a:t>
                  </a:r>
                  <a:r>
                    <a:rPr lang="en-US" sz="2400" kern="100" dirty="0" smtClean="0">
                      <a:solidFill>
                        <a:srgbClr val="000000"/>
                      </a:solidFill>
                      <a:effectLst/>
                      <a:latin typeface="Calibri"/>
                      <a:ea typeface="新細明體"/>
                      <a:cs typeface="Times New Roman"/>
                    </a:rPr>
                    <a:t>ase </a:t>
                  </a:r>
                  <a:r>
                    <a:rPr lang="en-US" sz="2400" kern="100" dirty="0">
                      <a:solidFill>
                        <a:srgbClr val="000000"/>
                      </a:solidFill>
                      <a:effectLst/>
                      <a:latin typeface="Calibri"/>
                      <a:ea typeface="新細明體"/>
                      <a:cs typeface="Times New Roman"/>
                    </a:rPr>
                    <a:t>Pool</a:t>
                  </a:r>
                  <a:endParaRPr lang="zh-TW" sz="2400" kern="100" dirty="0">
                    <a:effectLst/>
                    <a:latin typeface="Calibri"/>
                    <a:ea typeface="新細明體"/>
                    <a:cs typeface="Times New Roman"/>
                  </a:endParaRPr>
                </a:p>
              </p:txBody>
            </p:sp>
          </p:grpSp>
          <p:cxnSp>
            <p:nvCxnSpPr>
              <p:cNvPr id="54" name="直線單箭頭接點 26"/>
              <p:cNvCxnSpPr/>
              <p:nvPr/>
            </p:nvCxnSpPr>
            <p:spPr>
              <a:xfrm>
                <a:off x="1633732" y="3848321"/>
                <a:ext cx="317619" cy="304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線單箭頭接點 27"/>
              <p:cNvCxnSpPr/>
              <p:nvPr/>
            </p:nvCxnSpPr>
            <p:spPr>
              <a:xfrm flipH="1" flipV="1">
                <a:off x="2876606" y="4614521"/>
                <a:ext cx="69773" cy="7139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文字方塊 56"/>
              <p:cNvSpPr txBox="1">
                <a:spLocks noChangeArrowheads="1"/>
              </p:cNvSpPr>
              <p:nvPr/>
            </p:nvSpPr>
            <p:spPr bwMode="auto">
              <a:xfrm>
                <a:off x="-307100" y="4940194"/>
                <a:ext cx="3253479" cy="830997"/>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sz="2400" kern="100" dirty="0">
                    <a:effectLst/>
                    <a:latin typeface="Calibri"/>
                    <a:ea typeface="新細明體"/>
                    <a:cs typeface="Times New Roman"/>
                  </a:rPr>
                  <a:t>Other </a:t>
                </a:r>
                <a:r>
                  <a:rPr lang="en-US" altLang="zh-TW" sz="2400" kern="100" dirty="0" smtClean="0">
                    <a:effectLst/>
                    <a:latin typeface="Calibri"/>
                    <a:ea typeface="新細明體"/>
                    <a:cs typeface="Times New Roman"/>
                  </a:rPr>
                  <a:t>students</a:t>
                </a:r>
                <a:r>
                  <a:rPr lang="en-US" sz="2400" kern="100" dirty="0" smtClean="0">
                    <a:effectLst/>
                    <a:latin typeface="Calibri"/>
                    <a:ea typeface="新細明體"/>
                    <a:cs typeface="Times New Roman"/>
                  </a:rPr>
                  <a:t>’</a:t>
                </a:r>
                <a:endParaRPr lang="zh-TW" sz="2400" kern="100" dirty="0">
                  <a:effectLst/>
                  <a:latin typeface="Calibri"/>
                  <a:ea typeface="新細明體"/>
                  <a:cs typeface="Times New Roman"/>
                </a:endParaRPr>
              </a:p>
              <a:p>
                <a:pPr algn="ctr">
                  <a:spcAft>
                    <a:spcPts val="0"/>
                  </a:spcAft>
                </a:pPr>
                <a:r>
                  <a:rPr lang="en-US" sz="2400" kern="100" dirty="0">
                    <a:effectLst/>
                    <a:latin typeface="Calibri"/>
                    <a:ea typeface="新細明體"/>
                    <a:cs typeface="Times New Roman"/>
                  </a:rPr>
                  <a:t>test cases</a:t>
                </a:r>
                <a:endParaRPr lang="zh-TW" sz="2400" kern="100" dirty="0">
                  <a:effectLst/>
                  <a:latin typeface="Calibri"/>
                  <a:ea typeface="新細明體"/>
                  <a:cs typeface="Times New Roman"/>
                </a:endParaRPr>
              </a:p>
            </p:txBody>
          </p:sp>
          <p:sp>
            <p:nvSpPr>
              <p:cNvPr id="58" name="文字方塊 57"/>
              <p:cNvSpPr txBox="1">
                <a:spLocks noChangeArrowheads="1"/>
              </p:cNvSpPr>
              <p:nvPr/>
            </p:nvSpPr>
            <p:spPr bwMode="auto">
              <a:xfrm>
                <a:off x="2324286" y="5328496"/>
                <a:ext cx="2458164" cy="461665"/>
              </a:xfrm>
              <a:prstGeom prst="rect">
                <a:avLst/>
              </a:prstGeom>
              <a:noFill/>
              <a:ln w="9525">
                <a:noFill/>
                <a:miter lim="800000"/>
                <a:headEnd/>
                <a:tailEnd/>
              </a:ln>
            </p:spPr>
            <p:txBody>
              <a:bodyPr rot="0" vert="horz" wrap="square" lIns="91440" tIns="45720" rIns="91440" bIns="45720" anchor="t" anchorCtr="0">
                <a:spAutoFit/>
              </a:bodyPr>
              <a:lstStyle/>
              <a:p>
                <a:pPr>
                  <a:spcAft>
                    <a:spcPts val="0"/>
                  </a:spcAft>
                </a:pPr>
                <a:r>
                  <a:rPr lang="en-US" sz="2400" kern="100" dirty="0">
                    <a:effectLst/>
                    <a:latin typeface="Calibri"/>
                    <a:ea typeface="新細明體"/>
                    <a:cs typeface="Times New Roman"/>
                  </a:rPr>
                  <a:t>TA’s test cases</a:t>
                </a:r>
                <a:endParaRPr lang="zh-TW" sz="2400" kern="100" dirty="0">
                  <a:effectLst/>
                  <a:latin typeface="Calibri"/>
                  <a:ea typeface="新細明體"/>
                  <a:cs typeface="Times New Roman"/>
                </a:endParaRPr>
              </a:p>
            </p:txBody>
          </p:sp>
          <p:cxnSp>
            <p:nvCxnSpPr>
              <p:cNvPr id="60" name="直線單箭頭接點 193"/>
              <p:cNvCxnSpPr/>
              <p:nvPr/>
            </p:nvCxnSpPr>
            <p:spPr>
              <a:xfrm flipV="1">
                <a:off x="1454895" y="4652792"/>
                <a:ext cx="430904" cy="3409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66" name="文字方塊 65"/>
            <p:cNvSpPr txBox="1">
              <a:spLocks noChangeArrowheads="1"/>
            </p:cNvSpPr>
            <p:nvPr/>
          </p:nvSpPr>
          <p:spPr bwMode="auto">
            <a:xfrm>
              <a:off x="52843" y="3364211"/>
              <a:ext cx="3243190" cy="461665"/>
            </a:xfrm>
            <a:prstGeom prst="rect">
              <a:avLst/>
            </a:prstGeom>
            <a:noFill/>
            <a:ln w="9525">
              <a:noFill/>
              <a:miter lim="800000"/>
              <a:headEnd/>
              <a:tailEnd/>
            </a:ln>
          </p:spPr>
          <p:txBody>
            <a:bodyPr rot="0" vert="horz" wrap="square" lIns="91440" tIns="45720" rIns="91440" bIns="45720" anchor="t" anchorCtr="0">
              <a:spAutoFit/>
            </a:bodyPr>
            <a:lstStyle/>
            <a:p>
              <a:pPr>
                <a:spcAft>
                  <a:spcPts val="0"/>
                </a:spcAft>
              </a:pPr>
              <a:r>
                <a:rPr lang="en-US" sz="2400" u="sng" kern="100" dirty="0">
                  <a:solidFill>
                    <a:srgbClr val="0070C0"/>
                  </a:solidFill>
                  <a:effectLst/>
                  <a:latin typeface="Calibri"/>
                  <a:ea typeface="新細明體"/>
                  <a:cs typeface="Times New Roman"/>
                </a:rPr>
                <a:t>Design your test case</a:t>
              </a:r>
              <a:endParaRPr lang="zh-TW" sz="2400" kern="100" dirty="0">
                <a:effectLst/>
                <a:latin typeface="Calibri"/>
                <a:ea typeface="新細明體"/>
                <a:cs typeface="Times New Roman"/>
              </a:endParaRPr>
            </a:p>
          </p:txBody>
        </p:sp>
      </p:grpSp>
      <p:sp>
        <p:nvSpPr>
          <p:cNvPr id="55" name="標題 1"/>
          <p:cNvSpPr>
            <a:spLocks noGrp="1"/>
          </p:cNvSpPr>
          <p:nvPr>
            <p:ph type="title"/>
          </p:nvPr>
        </p:nvSpPr>
        <p:spPr/>
        <p:txBody>
          <a:bodyPr>
            <a:normAutofit/>
          </a:bodyPr>
          <a:lstStyle/>
          <a:p>
            <a:r>
              <a:rPr lang="en-US" altLang="zh-TW" b="1" kern="100" dirty="0" smtClean="0">
                <a:cs typeface="Times New Roman"/>
              </a:rPr>
              <a:t>Test</a:t>
            </a:r>
            <a:r>
              <a:rPr lang="zh-TW" altLang="en-US" b="1" kern="100" dirty="0" smtClean="0">
                <a:cs typeface="Times New Roman"/>
              </a:rPr>
              <a:t> </a:t>
            </a:r>
            <a:r>
              <a:rPr lang="en-US" altLang="zh-TW" b="1" kern="100" dirty="0" smtClean="0">
                <a:cs typeface="Times New Roman"/>
              </a:rPr>
              <a:t>Pool:</a:t>
            </a:r>
            <a:r>
              <a:rPr lang="zh-TW" altLang="en-US" b="1" kern="100" dirty="0" smtClean="0">
                <a:cs typeface="Times New Roman"/>
              </a:rPr>
              <a:t> </a:t>
            </a:r>
            <a:r>
              <a:rPr lang="en-US" altLang="zh-TW" b="1" kern="100" dirty="0" smtClean="0">
                <a:cs typeface="Times New Roman"/>
              </a:rPr>
              <a:t>More</a:t>
            </a:r>
            <a:r>
              <a:rPr lang="zh-TW" altLang="en-US" b="1" kern="100" dirty="0" smtClean="0">
                <a:cs typeface="Times New Roman"/>
              </a:rPr>
              <a:t> </a:t>
            </a:r>
            <a:r>
              <a:rPr lang="en-US" altLang="zh-TW" b="1" kern="100" dirty="0" smtClean="0">
                <a:cs typeface="Times New Roman"/>
              </a:rPr>
              <a:t>test</a:t>
            </a:r>
            <a:r>
              <a:rPr lang="zh-TW" altLang="en-US" b="1" kern="100" dirty="0" smtClean="0">
                <a:cs typeface="Times New Roman"/>
              </a:rPr>
              <a:t> </a:t>
            </a:r>
            <a:r>
              <a:rPr lang="en-US" altLang="zh-TW" b="1" kern="100" dirty="0" smtClean="0">
                <a:cs typeface="Times New Roman"/>
              </a:rPr>
              <a:t>cases</a:t>
            </a:r>
            <a:endParaRPr kumimoji="1" lang="zh-TW" altLang="en-US" dirty="0"/>
          </a:p>
        </p:txBody>
      </p:sp>
      <p:sp>
        <p:nvSpPr>
          <p:cNvPr id="8" name="投影片編號版面配置區 7"/>
          <p:cNvSpPr>
            <a:spLocks noGrp="1"/>
          </p:cNvSpPr>
          <p:nvPr>
            <p:ph type="sldNum" sz="quarter" idx="12"/>
          </p:nvPr>
        </p:nvSpPr>
        <p:spPr/>
        <p:txBody>
          <a:bodyPr/>
          <a:lstStyle/>
          <a:p>
            <a:fld id="{0F5F8F5C-FF46-B040-BE83-581A05881DA0}" type="slidenum">
              <a:rPr kumimoji="1" lang="zh-TW" altLang="en-US" smtClean="0"/>
              <a:t>8</a:t>
            </a:fld>
            <a:endParaRPr kumimoji="1" lang="zh-TW" altLang="en-US"/>
          </a:p>
        </p:txBody>
      </p:sp>
      <p:grpSp>
        <p:nvGrpSpPr>
          <p:cNvPr id="63" name="群組 62"/>
          <p:cNvGrpSpPr/>
          <p:nvPr/>
        </p:nvGrpSpPr>
        <p:grpSpPr>
          <a:xfrm>
            <a:off x="2730501" y="2550917"/>
            <a:ext cx="6849034" cy="2217746"/>
            <a:chOff x="2730501" y="2550917"/>
            <a:chExt cx="6849034" cy="2217746"/>
          </a:xfrm>
        </p:grpSpPr>
        <p:grpSp>
          <p:nvGrpSpPr>
            <p:cNvPr id="36" name="群組 35"/>
            <p:cNvGrpSpPr/>
            <p:nvPr/>
          </p:nvGrpSpPr>
          <p:grpSpPr>
            <a:xfrm>
              <a:off x="4334019" y="2550917"/>
              <a:ext cx="1956535" cy="918573"/>
              <a:chOff x="0" y="0"/>
              <a:chExt cx="1173480" cy="532130"/>
            </a:xfrm>
          </p:grpSpPr>
          <p:sp>
            <p:nvSpPr>
              <p:cNvPr id="37" name="圓角矩形 36"/>
              <p:cNvSpPr/>
              <p:nvPr/>
            </p:nvSpPr>
            <p:spPr>
              <a:xfrm>
                <a:off x="0" y="0"/>
                <a:ext cx="1173480" cy="53213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2400"/>
              </a:p>
            </p:txBody>
          </p:sp>
          <p:sp>
            <p:nvSpPr>
              <p:cNvPr id="38" name="文字方塊 37"/>
              <p:cNvSpPr txBox="1">
                <a:spLocks noChangeArrowheads="1"/>
              </p:cNvSpPr>
              <p:nvPr/>
            </p:nvSpPr>
            <p:spPr bwMode="auto">
              <a:xfrm>
                <a:off x="191069" y="109182"/>
                <a:ext cx="832485" cy="267443"/>
              </a:xfrm>
              <a:prstGeom prst="rect">
                <a:avLst/>
              </a:prstGeom>
              <a:noFill/>
              <a:ln w="9525">
                <a:noFill/>
                <a:miter lim="800000"/>
                <a:headEnd/>
                <a:tailEnd/>
              </a:ln>
            </p:spPr>
            <p:txBody>
              <a:bodyPr rot="0" vert="horz" wrap="square" lIns="91440" tIns="45720" rIns="91440" bIns="45720" anchor="t" anchorCtr="0">
                <a:spAutoFit/>
              </a:bodyPr>
              <a:lstStyle/>
              <a:p>
                <a:pPr>
                  <a:spcAft>
                    <a:spcPts val="0"/>
                  </a:spcAft>
                </a:pPr>
                <a:r>
                  <a:rPr lang="en-US" sz="2400" kern="100">
                    <a:solidFill>
                      <a:srgbClr val="FFFFFF"/>
                    </a:solidFill>
                    <a:effectLst/>
                    <a:latin typeface="Calibri"/>
                    <a:ea typeface="新細明體"/>
                    <a:cs typeface="Times New Roman"/>
                  </a:rPr>
                  <a:t>Simulator</a:t>
                </a:r>
                <a:endParaRPr lang="zh-TW" sz="2400" kern="100">
                  <a:effectLst/>
                  <a:latin typeface="Calibri"/>
                  <a:ea typeface="新細明體"/>
                  <a:cs typeface="Times New Roman"/>
                </a:endParaRPr>
              </a:p>
            </p:txBody>
          </p:sp>
        </p:grpSp>
        <p:sp>
          <p:nvSpPr>
            <p:cNvPr id="39" name="文字方塊 38"/>
            <p:cNvSpPr txBox="1">
              <a:spLocks noChangeArrowheads="1"/>
            </p:cNvSpPr>
            <p:nvPr/>
          </p:nvSpPr>
          <p:spPr bwMode="auto">
            <a:xfrm>
              <a:off x="2730501" y="2692272"/>
              <a:ext cx="1101902"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rot="0" vert="horz" wrap="square" lIns="91440" tIns="45720" rIns="91440" bIns="45720" anchor="t" anchorCtr="0">
              <a:spAutoFit/>
            </a:bodyPr>
            <a:lstStyle/>
            <a:p>
              <a:pPr>
                <a:spcAft>
                  <a:spcPts val="0"/>
                </a:spcAft>
              </a:pPr>
              <a:r>
                <a:rPr lang="en-US" sz="2400" kern="100" dirty="0">
                  <a:effectLst/>
                  <a:ea typeface="新細明體"/>
                  <a:cs typeface="Times New Roman"/>
                </a:rPr>
                <a:t>Input</a:t>
              </a:r>
              <a:endParaRPr lang="zh-TW" sz="2400" kern="100" dirty="0">
                <a:effectLst/>
                <a:ea typeface="新細明體"/>
                <a:cs typeface="Times New Roman"/>
              </a:endParaRPr>
            </a:p>
          </p:txBody>
        </p:sp>
        <p:sp>
          <p:nvSpPr>
            <p:cNvPr id="40" name="文字方塊 39"/>
            <p:cNvSpPr txBox="1">
              <a:spLocks noChangeArrowheads="1"/>
            </p:cNvSpPr>
            <p:nvPr/>
          </p:nvSpPr>
          <p:spPr bwMode="auto">
            <a:xfrm>
              <a:off x="6802917" y="2715832"/>
              <a:ext cx="1398974"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rot="0" vert="horz" wrap="square" lIns="91440" tIns="45720" rIns="91440" bIns="45720" anchor="t" anchorCtr="0">
              <a:spAutoFit/>
            </a:bodyPr>
            <a:lstStyle/>
            <a:p>
              <a:pPr>
                <a:spcAft>
                  <a:spcPts val="0"/>
                </a:spcAft>
              </a:pPr>
              <a:r>
                <a:rPr lang="en-US" sz="2400" kern="100" dirty="0">
                  <a:effectLst/>
                  <a:ea typeface="新細明體"/>
                  <a:cs typeface="Times New Roman"/>
                </a:rPr>
                <a:t>Output</a:t>
              </a:r>
              <a:endParaRPr lang="zh-TW" sz="2400" kern="100" dirty="0">
                <a:effectLst/>
                <a:ea typeface="新細明體"/>
                <a:cs typeface="Times New Roman"/>
              </a:endParaRPr>
            </a:p>
          </p:txBody>
        </p:sp>
        <p:grpSp>
          <p:nvGrpSpPr>
            <p:cNvPr id="41" name="群組 40"/>
            <p:cNvGrpSpPr/>
            <p:nvPr/>
          </p:nvGrpSpPr>
          <p:grpSpPr>
            <a:xfrm>
              <a:off x="6621423" y="3602159"/>
              <a:ext cx="2958112" cy="1166504"/>
              <a:chOff x="-109229" y="63817"/>
              <a:chExt cx="1774201" cy="675757"/>
            </a:xfrm>
          </p:grpSpPr>
          <p:sp>
            <p:nvSpPr>
              <p:cNvPr id="42" name="書卷 (水平) 202"/>
              <p:cNvSpPr/>
              <p:nvPr/>
            </p:nvSpPr>
            <p:spPr>
              <a:xfrm>
                <a:off x="-109229" y="63817"/>
                <a:ext cx="1424760" cy="675757"/>
              </a:xfrm>
              <a:prstGeom prst="horizontalScroll">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2400"/>
              </a:p>
            </p:txBody>
          </p:sp>
          <p:sp>
            <p:nvSpPr>
              <p:cNvPr id="43" name="文字方塊 42"/>
              <p:cNvSpPr txBox="1">
                <a:spLocks noChangeArrowheads="1"/>
              </p:cNvSpPr>
              <p:nvPr/>
            </p:nvSpPr>
            <p:spPr bwMode="auto">
              <a:xfrm>
                <a:off x="-18095" y="136582"/>
                <a:ext cx="1683067" cy="481397"/>
              </a:xfrm>
              <a:prstGeom prst="rect">
                <a:avLst/>
              </a:prstGeom>
              <a:noFill/>
              <a:ln w="9525">
                <a:noFill/>
                <a:miter lim="800000"/>
                <a:headEnd/>
                <a:tailEnd/>
              </a:ln>
            </p:spPr>
            <p:txBody>
              <a:bodyPr rot="0" vert="horz" wrap="square" lIns="91440" tIns="45720" rIns="91440" bIns="45720" anchor="t" anchorCtr="0">
                <a:spAutoFit/>
              </a:bodyPr>
              <a:lstStyle/>
              <a:p>
                <a:pPr>
                  <a:spcAft>
                    <a:spcPts val="0"/>
                  </a:spcAft>
                </a:pPr>
                <a:r>
                  <a:rPr lang="en-US" sz="2400" kern="100" dirty="0" smtClean="0">
                    <a:effectLst/>
                    <a:latin typeface="Calibri"/>
                    <a:ea typeface="新細明體"/>
                    <a:cs typeface="Times New Roman"/>
                  </a:rPr>
                  <a:t>Record</a:t>
                </a:r>
                <a:endParaRPr lang="zh-TW" sz="2400" kern="100" dirty="0" smtClean="0">
                  <a:effectLst/>
                  <a:latin typeface="Calibri"/>
                  <a:ea typeface="新細明體"/>
                  <a:cs typeface="Times New Roman"/>
                </a:endParaRPr>
              </a:p>
              <a:p>
                <a:pPr>
                  <a:spcAft>
                    <a:spcPts val="0"/>
                  </a:spcAft>
                </a:pPr>
                <a:r>
                  <a:rPr lang="en-US" sz="2400" kern="100" dirty="0" smtClean="0">
                    <a:effectLst/>
                    <a:latin typeface="Calibri"/>
                    <a:ea typeface="新細明體"/>
                    <a:cs typeface="Times New Roman"/>
                  </a:rPr>
                  <a:t>&amp; Error Message</a:t>
                </a:r>
                <a:endParaRPr lang="zh-TW" sz="2400" kern="100" dirty="0">
                  <a:effectLst/>
                  <a:latin typeface="Calibri"/>
                  <a:ea typeface="新細明體"/>
                  <a:cs typeface="Times New Roman"/>
                </a:endParaRPr>
              </a:p>
            </p:txBody>
          </p:sp>
        </p:grpSp>
        <p:cxnSp>
          <p:nvCxnSpPr>
            <p:cNvPr id="45" name="直線單箭頭接點 4"/>
            <p:cNvCxnSpPr/>
            <p:nvPr/>
          </p:nvCxnSpPr>
          <p:spPr>
            <a:xfrm flipV="1">
              <a:off x="6313688" y="2963201"/>
              <a:ext cx="454196" cy="10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線單箭頭接點 20"/>
            <p:cNvCxnSpPr/>
            <p:nvPr/>
          </p:nvCxnSpPr>
          <p:spPr>
            <a:xfrm flipV="1">
              <a:off x="3856168" y="2963201"/>
              <a:ext cx="455096" cy="117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線單箭頭接點 196"/>
            <p:cNvCxnSpPr/>
            <p:nvPr/>
          </p:nvCxnSpPr>
          <p:spPr>
            <a:xfrm flipV="1">
              <a:off x="2828557" y="3322629"/>
              <a:ext cx="420965" cy="816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直線單箭頭接點 204"/>
            <p:cNvCxnSpPr/>
            <p:nvPr/>
          </p:nvCxnSpPr>
          <p:spPr>
            <a:xfrm>
              <a:off x="7353380" y="3189630"/>
              <a:ext cx="170677" cy="5302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6" name="群組 5"/>
          <p:cNvGrpSpPr/>
          <p:nvPr/>
        </p:nvGrpSpPr>
        <p:grpSpPr>
          <a:xfrm>
            <a:off x="-142929" y="2144662"/>
            <a:ext cx="2873430" cy="1274028"/>
            <a:chOff x="-168329" y="2144662"/>
            <a:chExt cx="2873430" cy="1274028"/>
          </a:xfrm>
        </p:grpSpPr>
        <p:grpSp>
          <p:nvGrpSpPr>
            <p:cNvPr id="2" name="群組 1"/>
            <p:cNvGrpSpPr/>
            <p:nvPr/>
          </p:nvGrpSpPr>
          <p:grpSpPr>
            <a:xfrm>
              <a:off x="-168329" y="2147057"/>
              <a:ext cx="2802767" cy="1189414"/>
              <a:chOff x="-253610" y="1811909"/>
              <a:chExt cx="2802767" cy="1189414"/>
            </a:xfrm>
          </p:grpSpPr>
          <p:pic>
            <p:nvPicPr>
              <p:cNvPr id="53" name="圖片 52"/>
              <p:cNvPicPr>
                <a:picLocks noChangeAspect="1"/>
              </p:cNvPicPr>
              <p:nvPr/>
            </p:nvPicPr>
            <p:blipFill>
              <a:blip r:embed="rId4"/>
              <a:stretch>
                <a:fillRect/>
              </a:stretch>
            </p:blipFill>
            <p:spPr>
              <a:xfrm>
                <a:off x="182574" y="2216322"/>
                <a:ext cx="1096963" cy="785001"/>
              </a:xfrm>
              <a:prstGeom prst="rect">
                <a:avLst/>
              </a:prstGeom>
              <a:ln w="19050" cmpd="sng">
                <a:solidFill>
                  <a:srgbClr val="000000"/>
                </a:solidFill>
              </a:ln>
            </p:spPr>
          </p:pic>
          <p:sp>
            <p:nvSpPr>
              <p:cNvPr id="59" name="文字方塊 58"/>
              <p:cNvSpPr txBox="1">
                <a:spLocks noChangeArrowheads="1"/>
              </p:cNvSpPr>
              <p:nvPr/>
            </p:nvSpPr>
            <p:spPr bwMode="auto">
              <a:xfrm>
                <a:off x="-253610" y="1811909"/>
                <a:ext cx="1548620" cy="306595"/>
              </a:xfrm>
              <a:prstGeom prst="rect">
                <a:avLst/>
              </a:prstGeom>
              <a:noFill/>
              <a:ln w="9525">
                <a:noFill/>
                <a:miter lim="800000"/>
                <a:headEnd/>
                <a:tailEnd/>
              </a:ln>
            </p:spPr>
            <p:txBody>
              <a:bodyPr rot="0" vert="horz" wrap="square" lIns="91440" tIns="45720" rIns="91440" bIns="45720" anchor="t" anchorCtr="0">
                <a:noAutofit/>
              </a:bodyPr>
              <a:lstStyle/>
              <a:p>
                <a:pPr algn="ctr"/>
                <a:r>
                  <a:rPr lang="en-US" altLang="zh-TW" b="1" kern="100" dirty="0" err="1">
                    <a:solidFill>
                      <a:srgbClr val="000000"/>
                    </a:solidFill>
                    <a:cs typeface="Times New Roman"/>
                  </a:rPr>
                  <a:t>iimage.bin</a:t>
                </a:r>
                <a:endParaRPr lang="zh-TW" altLang="zh-TW" b="1" kern="100" dirty="0">
                  <a:solidFill>
                    <a:srgbClr val="000000"/>
                  </a:solidFill>
                  <a:cs typeface="Times New Roman"/>
                </a:endParaRPr>
              </a:p>
              <a:p>
                <a:pPr algn="ctr">
                  <a:spcAft>
                    <a:spcPts val="0"/>
                  </a:spcAft>
                </a:pPr>
                <a:endParaRPr lang="zh-TW" b="1" kern="100" dirty="0">
                  <a:solidFill>
                    <a:srgbClr val="000000"/>
                  </a:solidFill>
                  <a:effectLst/>
                  <a:latin typeface="Calibri"/>
                  <a:ea typeface="新細明體"/>
                  <a:cs typeface="Times New Roman"/>
                </a:endParaRPr>
              </a:p>
            </p:txBody>
          </p:sp>
          <p:pic>
            <p:nvPicPr>
              <p:cNvPr id="61" name="圖片 60"/>
              <p:cNvPicPr>
                <a:picLocks noChangeAspect="1"/>
              </p:cNvPicPr>
              <p:nvPr/>
            </p:nvPicPr>
            <p:blipFill>
              <a:blip r:embed="rId5"/>
              <a:stretch>
                <a:fillRect/>
              </a:stretch>
            </p:blipFill>
            <p:spPr>
              <a:xfrm>
                <a:off x="1353481" y="2224020"/>
                <a:ext cx="1195676" cy="414501"/>
              </a:xfrm>
              <a:prstGeom prst="rect">
                <a:avLst/>
              </a:prstGeom>
              <a:ln w="19050" cmpd="sng">
                <a:solidFill>
                  <a:srgbClr val="000000"/>
                </a:solidFill>
              </a:ln>
            </p:spPr>
          </p:pic>
          <p:sp>
            <p:nvSpPr>
              <p:cNvPr id="62" name="文字方塊 61"/>
              <p:cNvSpPr txBox="1">
                <a:spLocks noChangeArrowheads="1"/>
              </p:cNvSpPr>
              <p:nvPr/>
            </p:nvSpPr>
            <p:spPr bwMode="auto">
              <a:xfrm>
                <a:off x="1000537" y="1822213"/>
                <a:ext cx="1548620" cy="306595"/>
              </a:xfrm>
              <a:prstGeom prst="rect">
                <a:avLst/>
              </a:prstGeom>
              <a:noFill/>
              <a:ln w="9525">
                <a:noFill/>
                <a:miter lim="800000"/>
                <a:headEnd/>
                <a:tailEnd/>
              </a:ln>
            </p:spPr>
            <p:txBody>
              <a:bodyPr rot="0" vert="horz" wrap="square" lIns="91440" tIns="45720" rIns="91440" bIns="45720" anchor="t" anchorCtr="0">
                <a:noAutofit/>
              </a:bodyPr>
              <a:lstStyle/>
              <a:p>
                <a:pPr algn="ctr"/>
                <a:r>
                  <a:rPr lang="en-US" altLang="zh-TW" b="1" kern="100" dirty="0" err="1" smtClean="0">
                    <a:cs typeface="Times New Roman"/>
                  </a:rPr>
                  <a:t>dimage.bin</a:t>
                </a:r>
                <a:endParaRPr lang="zh-TW" altLang="zh-TW" b="1" kern="100" dirty="0">
                  <a:cs typeface="Times New Roman"/>
                </a:endParaRPr>
              </a:p>
            </p:txBody>
          </p:sp>
        </p:grpSp>
        <p:sp>
          <p:nvSpPr>
            <p:cNvPr id="5" name="矩形 4"/>
            <p:cNvSpPr/>
            <p:nvPr/>
          </p:nvSpPr>
          <p:spPr>
            <a:xfrm>
              <a:off x="35587" y="2144662"/>
              <a:ext cx="2669514" cy="1274028"/>
            </a:xfrm>
            <a:prstGeom prst="rect">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78039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標題 1"/>
          <p:cNvSpPr>
            <a:spLocks noGrp="1"/>
          </p:cNvSpPr>
          <p:nvPr>
            <p:ph type="title"/>
          </p:nvPr>
        </p:nvSpPr>
        <p:spPr/>
        <p:txBody>
          <a:bodyPr>
            <a:normAutofit/>
          </a:bodyPr>
          <a:lstStyle/>
          <a:p>
            <a:r>
              <a:rPr kumimoji="1" lang="en-US" altLang="zh-TW" dirty="0" smtClean="0"/>
              <a:t>Summary</a:t>
            </a:r>
            <a:endParaRPr kumimoji="1" lang="zh-TW" altLang="en-US" dirty="0"/>
          </a:p>
        </p:txBody>
      </p:sp>
      <p:sp>
        <p:nvSpPr>
          <p:cNvPr id="13" name="投影片編號版面配置區 12"/>
          <p:cNvSpPr>
            <a:spLocks noGrp="1"/>
          </p:cNvSpPr>
          <p:nvPr>
            <p:ph type="sldNum" sz="quarter" idx="12"/>
          </p:nvPr>
        </p:nvSpPr>
        <p:spPr/>
        <p:txBody>
          <a:bodyPr/>
          <a:lstStyle/>
          <a:p>
            <a:fld id="{0F5F8F5C-FF46-B040-BE83-581A05881DA0}" type="slidenum">
              <a:rPr kumimoji="1" lang="zh-TW" altLang="en-US" smtClean="0"/>
              <a:t>9</a:t>
            </a:fld>
            <a:endParaRPr kumimoji="1" lang="zh-TW" altLang="en-US"/>
          </a:p>
        </p:txBody>
      </p:sp>
      <p:grpSp>
        <p:nvGrpSpPr>
          <p:cNvPr id="4" name="群組 3"/>
          <p:cNvGrpSpPr/>
          <p:nvPr/>
        </p:nvGrpSpPr>
        <p:grpSpPr>
          <a:xfrm>
            <a:off x="3745092" y="3566579"/>
            <a:ext cx="3713878" cy="3382918"/>
            <a:chOff x="3897492" y="3312579"/>
            <a:chExt cx="3713878" cy="3382918"/>
          </a:xfrm>
        </p:grpSpPr>
        <p:grpSp>
          <p:nvGrpSpPr>
            <p:cNvPr id="34" name="群組 33"/>
            <p:cNvGrpSpPr/>
            <p:nvPr/>
          </p:nvGrpSpPr>
          <p:grpSpPr>
            <a:xfrm>
              <a:off x="5297537" y="5495169"/>
              <a:ext cx="2313833" cy="1200328"/>
              <a:chOff x="136491" y="1978661"/>
              <a:chExt cx="1173480" cy="696141"/>
            </a:xfrm>
          </p:grpSpPr>
          <p:sp>
            <p:nvSpPr>
              <p:cNvPr id="37" name="圓角矩形 36"/>
              <p:cNvSpPr/>
              <p:nvPr/>
            </p:nvSpPr>
            <p:spPr>
              <a:xfrm>
                <a:off x="136491" y="2004976"/>
                <a:ext cx="1173480" cy="441889"/>
              </a:xfrm>
              <a:prstGeom prst="round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2400"/>
              </a:p>
            </p:txBody>
          </p:sp>
          <p:sp>
            <p:nvSpPr>
              <p:cNvPr id="38" name="文字方塊 37"/>
              <p:cNvSpPr txBox="1">
                <a:spLocks noChangeArrowheads="1"/>
              </p:cNvSpPr>
              <p:nvPr/>
            </p:nvSpPr>
            <p:spPr bwMode="auto">
              <a:xfrm>
                <a:off x="335040" y="1978661"/>
                <a:ext cx="791282" cy="696141"/>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sz="2400" kern="100" dirty="0">
                    <a:solidFill>
                      <a:srgbClr val="FFFFFF"/>
                    </a:solidFill>
                    <a:effectLst/>
                    <a:latin typeface="Calibri"/>
                    <a:ea typeface="新細明體"/>
                    <a:cs typeface="Times New Roman"/>
                  </a:rPr>
                  <a:t>Golden</a:t>
                </a:r>
                <a:endParaRPr lang="zh-TW" sz="2400" kern="100" dirty="0">
                  <a:effectLst/>
                  <a:latin typeface="Calibri"/>
                  <a:ea typeface="新細明體"/>
                  <a:cs typeface="Times New Roman"/>
                </a:endParaRPr>
              </a:p>
              <a:p>
                <a:pPr algn="ctr">
                  <a:spcAft>
                    <a:spcPts val="0"/>
                  </a:spcAft>
                </a:pPr>
                <a:r>
                  <a:rPr lang="en-US" sz="2400" kern="100" dirty="0">
                    <a:solidFill>
                      <a:srgbClr val="FFFFFF"/>
                    </a:solidFill>
                    <a:effectLst/>
                    <a:latin typeface="Calibri"/>
                    <a:ea typeface="新細明體"/>
                    <a:cs typeface="Times New Roman"/>
                  </a:rPr>
                  <a:t>Simulator</a:t>
                </a:r>
                <a:endParaRPr lang="zh-TW" sz="2400" kern="100" dirty="0">
                  <a:effectLst/>
                  <a:latin typeface="Calibri"/>
                  <a:ea typeface="新細明體"/>
                  <a:cs typeface="Times New Roman"/>
                </a:endParaRPr>
              </a:p>
            </p:txBody>
          </p:sp>
        </p:grpSp>
        <p:cxnSp>
          <p:nvCxnSpPr>
            <p:cNvPr id="35" name="直線單箭頭接點 22"/>
            <p:cNvCxnSpPr/>
            <p:nvPr/>
          </p:nvCxnSpPr>
          <p:spPr>
            <a:xfrm>
              <a:off x="5297537" y="3312579"/>
              <a:ext cx="624395" cy="2140720"/>
            </a:xfrm>
            <a:prstGeom prst="straightConnector1">
              <a:avLst/>
            </a:prstGeom>
            <a:ln>
              <a:solidFill>
                <a:schemeClr val="accent6">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36" name="文字方塊 35"/>
            <p:cNvSpPr txBox="1">
              <a:spLocks noChangeArrowheads="1"/>
            </p:cNvSpPr>
            <p:nvPr/>
          </p:nvSpPr>
          <p:spPr bwMode="auto">
            <a:xfrm>
              <a:off x="3897492" y="4361353"/>
              <a:ext cx="1806040" cy="830997"/>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sz="2400" kern="100" dirty="0">
                  <a:solidFill>
                    <a:srgbClr val="FF6600"/>
                  </a:solidFill>
                  <a:effectLst/>
                  <a:latin typeface="Calibri"/>
                  <a:ea typeface="新細明體"/>
                  <a:cs typeface="Times New Roman"/>
                </a:rPr>
                <a:t>Grade your </a:t>
              </a:r>
              <a:endParaRPr lang="en-US" sz="2400" kern="100" dirty="0" smtClean="0">
                <a:solidFill>
                  <a:srgbClr val="FF6600"/>
                </a:solidFill>
                <a:effectLst/>
                <a:latin typeface="Calibri"/>
                <a:ea typeface="新細明體"/>
                <a:cs typeface="Times New Roman"/>
              </a:endParaRPr>
            </a:p>
            <a:p>
              <a:pPr algn="ctr">
                <a:spcAft>
                  <a:spcPts val="0"/>
                </a:spcAft>
              </a:pPr>
              <a:r>
                <a:rPr lang="en-US" sz="2400" kern="100" dirty="0" smtClean="0">
                  <a:solidFill>
                    <a:srgbClr val="FF6600"/>
                  </a:solidFill>
                  <a:effectLst/>
                  <a:latin typeface="Calibri"/>
                  <a:ea typeface="新細明體"/>
                  <a:cs typeface="Times New Roman"/>
                </a:rPr>
                <a:t>simulator</a:t>
              </a:r>
              <a:r>
                <a:rPr lang="en-US" sz="2400" kern="100" dirty="0">
                  <a:solidFill>
                    <a:srgbClr val="FF6600"/>
                  </a:solidFill>
                  <a:effectLst/>
                  <a:latin typeface="Calibri"/>
                  <a:ea typeface="新細明體"/>
                  <a:cs typeface="Times New Roman"/>
                </a:rPr>
                <a:t>.</a:t>
              </a:r>
              <a:endParaRPr lang="zh-TW" sz="2400" kern="100" dirty="0">
                <a:solidFill>
                  <a:srgbClr val="FF6600"/>
                </a:solidFill>
                <a:effectLst/>
                <a:latin typeface="Calibri"/>
                <a:ea typeface="新細明體"/>
                <a:cs typeface="Times New Roman"/>
              </a:endParaRPr>
            </a:p>
          </p:txBody>
        </p:sp>
      </p:grpSp>
      <p:grpSp>
        <p:nvGrpSpPr>
          <p:cNvPr id="3" name="群組 2"/>
          <p:cNvGrpSpPr/>
          <p:nvPr/>
        </p:nvGrpSpPr>
        <p:grpSpPr>
          <a:xfrm>
            <a:off x="1326718" y="1695808"/>
            <a:ext cx="8246397" cy="3081044"/>
            <a:chOff x="1326718" y="1695808"/>
            <a:chExt cx="8246397" cy="3081044"/>
          </a:xfrm>
        </p:grpSpPr>
        <p:grpSp>
          <p:nvGrpSpPr>
            <p:cNvPr id="7" name="群組 6"/>
            <p:cNvGrpSpPr/>
            <p:nvPr/>
          </p:nvGrpSpPr>
          <p:grpSpPr>
            <a:xfrm>
              <a:off x="1326718" y="4064708"/>
              <a:ext cx="2219482" cy="671432"/>
              <a:chOff x="-204717" y="0"/>
              <a:chExt cx="1331188" cy="388961"/>
            </a:xfrm>
          </p:grpSpPr>
          <p:sp>
            <p:nvSpPr>
              <p:cNvPr id="31" name="圓柱 30"/>
              <p:cNvSpPr/>
              <p:nvPr/>
            </p:nvSpPr>
            <p:spPr>
              <a:xfrm>
                <a:off x="-204717" y="0"/>
                <a:ext cx="1303361" cy="388961"/>
              </a:xfrm>
              <a:prstGeom prst="can">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2400"/>
              </a:p>
            </p:txBody>
          </p:sp>
          <p:sp>
            <p:nvSpPr>
              <p:cNvPr id="32" name="文字方塊 31"/>
              <p:cNvSpPr txBox="1">
                <a:spLocks noChangeArrowheads="1"/>
              </p:cNvSpPr>
              <p:nvPr/>
            </p:nvSpPr>
            <p:spPr bwMode="auto">
              <a:xfrm>
                <a:off x="-138354" y="76324"/>
                <a:ext cx="1264825" cy="267443"/>
              </a:xfrm>
              <a:prstGeom prst="rect">
                <a:avLst/>
              </a:prstGeom>
              <a:noFill/>
              <a:ln w="9525">
                <a:noFill/>
                <a:miter lim="800000"/>
                <a:headEnd/>
                <a:tailEnd/>
              </a:ln>
            </p:spPr>
            <p:txBody>
              <a:bodyPr rot="0" vert="horz" wrap="square" lIns="91440" tIns="45720" rIns="91440" bIns="45720" anchor="t" anchorCtr="0">
                <a:spAutoFit/>
              </a:bodyPr>
              <a:lstStyle/>
              <a:p>
                <a:pPr>
                  <a:spcAft>
                    <a:spcPts val="0"/>
                  </a:spcAft>
                </a:pPr>
                <a:r>
                  <a:rPr lang="en-US" sz="2400" kern="100" dirty="0">
                    <a:solidFill>
                      <a:srgbClr val="000000"/>
                    </a:solidFill>
                    <a:effectLst/>
                    <a:latin typeface="Calibri"/>
                    <a:ea typeface="新細明體"/>
                    <a:cs typeface="Times New Roman"/>
                  </a:rPr>
                  <a:t>Test </a:t>
                </a:r>
                <a:r>
                  <a:rPr lang="en-US" altLang="zh-TW" sz="2400" kern="100" dirty="0" smtClean="0">
                    <a:solidFill>
                      <a:srgbClr val="000000"/>
                    </a:solidFill>
                    <a:effectLst/>
                    <a:latin typeface="Calibri"/>
                    <a:ea typeface="新細明體"/>
                    <a:cs typeface="Times New Roman"/>
                  </a:rPr>
                  <a:t>C</a:t>
                </a:r>
                <a:r>
                  <a:rPr lang="en-US" sz="2400" kern="100" dirty="0" smtClean="0">
                    <a:solidFill>
                      <a:srgbClr val="000000"/>
                    </a:solidFill>
                    <a:effectLst/>
                    <a:latin typeface="Calibri"/>
                    <a:ea typeface="新細明體"/>
                    <a:cs typeface="Times New Roman"/>
                  </a:rPr>
                  <a:t>ase </a:t>
                </a:r>
                <a:r>
                  <a:rPr lang="en-US" sz="2400" kern="100" dirty="0">
                    <a:solidFill>
                      <a:srgbClr val="000000"/>
                    </a:solidFill>
                    <a:effectLst/>
                    <a:latin typeface="Calibri"/>
                    <a:ea typeface="新細明體"/>
                    <a:cs typeface="Times New Roman"/>
                  </a:rPr>
                  <a:t>Pool</a:t>
                </a:r>
                <a:endParaRPr lang="zh-TW" sz="2400" kern="100" dirty="0">
                  <a:effectLst/>
                  <a:latin typeface="Calibri"/>
                  <a:ea typeface="新細明體"/>
                  <a:cs typeface="Times New Roman"/>
                </a:endParaRPr>
              </a:p>
            </p:txBody>
          </p:sp>
        </p:grpSp>
        <p:grpSp>
          <p:nvGrpSpPr>
            <p:cNvPr id="8" name="群組 7"/>
            <p:cNvGrpSpPr/>
            <p:nvPr/>
          </p:nvGrpSpPr>
          <p:grpSpPr>
            <a:xfrm>
              <a:off x="4327599" y="2559106"/>
              <a:ext cx="1956535" cy="918573"/>
              <a:chOff x="0" y="0"/>
              <a:chExt cx="1173480" cy="532130"/>
            </a:xfrm>
          </p:grpSpPr>
          <p:sp>
            <p:nvSpPr>
              <p:cNvPr id="29" name="圓角矩形 28"/>
              <p:cNvSpPr/>
              <p:nvPr/>
            </p:nvSpPr>
            <p:spPr>
              <a:xfrm>
                <a:off x="0" y="0"/>
                <a:ext cx="1173480" cy="53213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2400"/>
              </a:p>
            </p:txBody>
          </p:sp>
          <p:sp>
            <p:nvSpPr>
              <p:cNvPr id="30" name="文字方塊 29"/>
              <p:cNvSpPr txBox="1">
                <a:spLocks noChangeArrowheads="1"/>
              </p:cNvSpPr>
              <p:nvPr/>
            </p:nvSpPr>
            <p:spPr bwMode="auto">
              <a:xfrm>
                <a:off x="191069" y="109182"/>
                <a:ext cx="832485" cy="267443"/>
              </a:xfrm>
              <a:prstGeom prst="rect">
                <a:avLst/>
              </a:prstGeom>
              <a:noFill/>
              <a:ln w="9525">
                <a:noFill/>
                <a:miter lim="800000"/>
                <a:headEnd/>
                <a:tailEnd/>
              </a:ln>
            </p:spPr>
            <p:txBody>
              <a:bodyPr rot="0" vert="horz" wrap="square" lIns="91440" tIns="45720" rIns="91440" bIns="45720" anchor="t" anchorCtr="0">
                <a:spAutoFit/>
              </a:bodyPr>
              <a:lstStyle/>
              <a:p>
                <a:pPr>
                  <a:spcAft>
                    <a:spcPts val="0"/>
                  </a:spcAft>
                </a:pPr>
                <a:r>
                  <a:rPr lang="en-US" sz="2400" kern="100">
                    <a:solidFill>
                      <a:srgbClr val="FFFFFF"/>
                    </a:solidFill>
                    <a:effectLst/>
                    <a:latin typeface="Calibri"/>
                    <a:ea typeface="新細明體"/>
                    <a:cs typeface="Times New Roman"/>
                  </a:rPr>
                  <a:t>Simulator</a:t>
                </a:r>
                <a:endParaRPr lang="zh-TW" sz="2400" kern="100">
                  <a:effectLst/>
                  <a:latin typeface="Calibri"/>
                  <a:ea typeface="新細明體"/>
                  <a:cs typeface="Times New Roman"/>
                </a:endParaRPr>
              </a:p>
            </p:txBody>
          </p:sp>
        </p:grpSp>
        <p:sp>
          <p:nvSpPr>
            <p:cNvPr id="9" name="文字方塊 8"/>
            <p:cNvSpPr txBox="1">
              <a:spLocks noChangeArrowheads="1"/>
            </p:cNvSpPr>
            <p:nvPr/>
          </p:nvSpPr>
          <p:spPr bwMode="auto">
            <a:xfrm>
              <a:off x="2786922" y="2700461"/>
              <a:ext cx="1039061"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rot="0" vert="horz" wrap="square" lIns="91440" tIns="45720" rIns="91440" bIns="45720" anchor="t" anchorCtr="0">
              <a:spAutoFit/>
            </a:bodyPr>
            <a:lstStyle/>
            <a:p>
              <a:pPr>
                <a:spcAft>
                  <a:spcPts val="0"/>
                </a:spcAft>
              </a:pPr>
              <a:r>
                <a:rPr lang="en-US" sz="2400" kern="100" dirty="0">
                  <a:effectLst/>
                  <a:ea typeface="新細明體"/>
                  <a:cs typeface="Times New Roman"/>
                </a:rPr>
                <a:t>Input</a:t>
              </a:r>
              <a:endParaRPr lang="zh-TW" sz="2400" kern="100" dirty="0">
                <a:effectLst/>
                <a:ea typeface="新細明體"/>
                <a:cs typeface="Times New Roman"/>
              </a:endParaRPr>
            </a:p>
          </p:txBody>
        </p:sp>
        <p:sp>
          <p:nvSpPr>
            <p:cNvPr id="10" name="文字方塊 9"/>
            <p:cNvSpPr txBox="1">
              <a:spLocks noChangeArrowheads="1"/>
            </p:cNvSpPr>
            <p:nvPr/>
          </p:nvSpPr>
          <p:spPr bwMode="auto">
            <a:xfrm>
              <a:off x="6796497" y="2724021"/>
              <a:ext cx="1308412" cy="461665"/>
            </a:xfrm>
            <a:prstGeom prst="rect">
              <a:avLst/>
            </a:prstGeom>
            <a:ln>
              <a:headEnd/>
              <a:tailEnd/>
            </a:ln>
          </p:spPr>
          <p:style>
            <a:lnRef idx="2">
              <a:schemeClr val="dk1"/>
            </a:lnRef>
            <a:fillRef idx="1">
              <a:schemeClr val="lt1"/>
            </a:fillRef>
            <a:effectRef idx="0">
              <a:schemeClr val="dk1"/>
            </a:effectRef>
            <a:fontRef idx="minor">
              <a:schemeClr val="dk1"/>
            </a:fontRef>
          </p:style>
          <p:txBody>
            <a:bodyPr rot="0" vert="horz" wrap="square" lIns="91440" tIns="45720" rIns="91440" bIns="45720" anchor="t" anchorCtr="0">
              <a:spAutoFit/>
            </a:bodyPr>
            <a:lstStyle/>
            <a:p>
              <a:pPr>
                <a:spcAft>
                  <a:spcPts val="0"/>
                </a:spcAft>
              </a:pPr>
              <a:r>
                <a:rPr lang="en-US" sz="2400" kern="100" dirty="0">
                  <a:effectLst/>
                  <a:ea typeface="新細明體"/>
                  <a:cs typeface="Times New Roman"/>
                </a:rPr>
                <a:t>Output</a:t>
              </a:r>
              <a:endParaRPr lang="zh-TW" sz="2400" kern="100" dirty="0">
                <a:effectLst/>
                <a:ea typeface="新細明體"/>
                <a:cs typeface="Times New Roman"/>
              </a:endParaRPr>
            </a:p>
          </p:txBody>
        </p:sp>
        <p:grpSp>
          <p:nvGrpSpPr>
            <p:cNvPr id="11" name="群組 10"/>
            <p:cNvGrpSpPr/>
            <p:nvPr/>
          </p:nvGrpSpPr>
          <p:grpSpPr>
            <a:xfrm>
              <a:off x="6615003" y="3610348"/>
              <a:ext cx="2958112" cy="1166504"/>
              <a:chOff x="-109229" y="63817"/>
              <a:chExt cx="1774201" cy="675757"/>
            </a:xfrm>
          </p:grpSpPr>
          <p:sp>
            <p:nvSpPr>
              <p:cNvPr id="27" name="書卷 (水平) 202"/>
              <p:cNvSpPr/>
              <p:nvPr/>
            </p:nvSpPr>
            <p:spPr>
              <a:xfrm>
                <a:off x="-109229" y="63817"/>
                <a:ext cx="1424760" cy="675757"/>
              </a:xfrm>
              <a:prstGeom prst="horizontalScroll">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2400"/>
              </a:p>
            </p:txBody>
          </p:sp>
          <p:sp>
            <p:nvSpPr>
              <p:cNvPr id="28" name="文字方塊 27"/>
              <p:cNvSpPr txBox="1">
                <a:spLocks noChangeArrowheads="1"/>
              </p:cNvSpPr>
              <p:nvPr/>
            </p:nvSpPr>
            <p:spPr bwMode="auto">
              <a:xfrm>
                <a:off x="-18095" y="136582"/>
                <a:ext cx="1683067" cy="481397"/>
              </a:xfrm>
              <a:prstGeom prst="rect">
                <a:avLst/>
              </a:prstGeom>
              <a:noFill/>
              <a:ln w="9525">
                <a:noFill/>
                <a:miter lim="800000"/>
                <a:headEnd/>
                <a:tailEnd/>
              </a:ln>
            </p:spPr>
            <p:txBody>
              <a:bodyPr rot="0" vert="horz" wrap="square" lIns="91440" tIns="45720" rIns="91440" bIns="45720" anchor="t" anchorCtr="0">
                <a:spAutoFit/>
              </a:bodyPr>
              <a:lstStyle/>
              <a:p>
                <a:pPr>
                  <a:spcAft>
                    <a:spcPts val="0"/>
                  </a:spcAft>
                </a:pPr>
                <a:r>
                  <a:rPr lang="en-US" sz="2400" kern="100" dirty="0">
                    <a:effectLst/>
                    <a:latin typeface="Calibri"/>
                    <a:ea typeface="新細明體"/>
                    <a:cs typeface="Times New Roman"/>
                  </a:rPr>
                  <a:t>Record</a:t>
                </a:r>
                <a:endParaRPr lang="zh-TW" sz="2400" kern="100" dirty="0">
                  <a:effectLst/>
                  <a:latin typeface="Calibri"/>
                  <a:ea typeface="新細明體"/>
                  <a:cs typeface="Times New Roman"/>
                </a:endParaRPr>
              </a:p>
              <a:p>
                <a:pPr>
                  <a:spcAft>
                    <a:spcPts val="0"/>
                  </a:spcAft>
                </a:pPr>
                <a:r>
                  <a:rPr lang="en-US" sz="2400" kern="100" dirty="0">
                    <a:effectLst/>
                    <a:latin typeface="Calibri"/>
                    <a:ea typeface="新細明體"/>
                    <a:cs typeface="Times New Roman"/>
                  </a:rPr>
                  <a:t>&amp; Error Message</a:t>
                </a:r>
                <a:endParaRPr lang="zh-TW" sz="2400" kern="100" dirty="0">
                  <a:effectLst/>
                  <a:latin typeface="Calibri"/>
                  <a:ea typeface="新細明體"/>
                  <a:cs typeface="Times New Roman"/>
                </a:endParaRPr>
              </a:p>
            </p:txBody>
          </p:sp>
        </p:grpSp>
        <p:cxnSp>
          <p:nvCxnSpPr>
            <p:cNvPr id="14" name="直線單箭頭接點 4"/>
            <p:cNvCxnSpPr/>
            <p:nvPr/>
          </p:nvCxnSpPr>
          <p:spPr>
            <a:xfrm flipV="1">
              <a:off x="6307268" y="2971390"/>
              <a:ext cx="454196" cy="10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線單箭頭接點 20"/>
            <p:cNvCxnSpPr/>
            <p:nvPr/>
          </p:nvCxnSpPr>
          <p:spPr>
            <a:xfrm flipV="1">
              <a:off x="3849748" y="2971390"/>
              <a:ext cx="455096" cy="117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文字方塊 19"/>
            <p:cNvSpPr txBox="1">
              <a:spLocks noChangeArrowheads="1"/>
            </p:cNvSpPr>
            <p:nvPr/>
          </p:nvSpPr>
          <p:spPr bwMode="auto">
            <a:xfrm>
              <a:off x="3070095" y="1695808"/>
              <a:ext cx="3116982" cy="529440"/>
            </a:xfrm>
            <a:prstGeom prst="rect">
              <a:avLst/>
            </a:prstGeom>
            <a:noFill/>
            <a:ln w="9525">
              <a:noFill/>
              <a:miter lim="800000"/>
              <a:headEnd/>
              <a:tailEnd/>
            </a:ln>
          </p:spPr>
          <p:txBody>
            <a:bodyPr rot="0" vert="horz" wrap="square" lIns="91440" tIns="45720" rIns="91440" bIns="45720" anchor="t" anchorCtr="0">
              <a:noAutofit/>
            </a:bodyPr>
            <a:lstStyle/>
            <a:p>
              <a:pPr>
                <a:spcAft>
                  <a:spcPts val="0"/>
                </a:spcAft>
              </a:pPr>
              <a:r>
                <a:rPr lang="en-US" sz="2400" u="sng" kern="100" dirty="0">
                  <a:solidFill>
                    <a:srgbClr val="0070C0"/>
                  </a:solidFill>
                  <a:effectLst/>
                  <a:latin typeface="Calibri"/>
                  <a:ea typeface="新細明體"/>
                  <a:cs typeface="Times New Roman"/>
                </a:rPr>
                <a:t>Design your simulator</a:t>
              </a:r>
              <a:endParaRPr lang="zh-TW" sz="2400" kern="100" dirty="0">
                <a:effectLst/>
                <a:latin typeface="Calibri"/>
                <a:ea typeface="新細明體"/>
                <a:cs typeface="Times New Roman"/>
              </a:endParaRPr>
            </a:p>
          </p:txBody>
        </p:sp>
        <p:cxnSp>
          <p:nvCxnSpPr>
            <p:cNvPr id="23" name="直線單箭頭接點 196"/>
            <p:cNvCxnSpPr/>
            <p:nvPr/>
          </p:nvCxnSpPr>
          <p:spPr>
            <a:xfrm flipV="1">
              <a:off x="2822137" y="3318243"/>
              <a:ext cx="420965" cy="816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直線單箭頭接點 204"/>
            <p:cNvCxnSpPr/>
            <p:nvPr/>
          </p:nvCxnSpPr>
          <p:spPr>
            <a:xfrm>
              <a:off x="7346960" y="3197819"/>
              <a:ext cx="170677" cy="5302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線單箭頭接點 26"/>
            <p:cNvCxnSpPr/>
            <p:nvPr/>
          </p:nvCxnSpPr>
          <p:spPr>
            <a:xfrm>
              <a:off x="4487357" y="2170582"/>
              <a:ext cx="317619" cy="304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 name="矩形 4"/>
          <p:cNvSpPr/>
          <p:nvPr/>
        </p:nvSpPr>
        <p:spPr>
          <a:xfrm>
            <a:off x="5678132" y="4782313"/>
            <a:ext cx="2856268" cy="830997"/>
          </a:xfrm>
          <a:prstGeom prst="rect">
            <a:avLst/>
          </a:prstGeom>
        </p:spPr>
        <p:txBody>
          <a:bodyPr wrap="square">
            <a:spAutoFit/>
          </a:bodyPr>
          <a:lstStyle/>
          <a:p>
            <a:r>
              <a:rPr kumimoji="1" lang="en-US" altLang="zh-TW" sz="1600" dirty="0">
                <a:solidFill>
                  <a:srgbClr val="000090"/>
                </a:solidFill>
              </a:rPr>
              <a:t>$</a:t>
            </a:r>
            <a:r>
              <a:rPr kumimoji="1" lang="zh-TW" altLang="en-US" sz="1600" dirty="0">
                <a:solidFill>
                  <a:srgbClr val="000090"/>
                </a:solidFill>
              </a:rPr>
              <a:t> </a:t>
            </a:r>
            <a:r>
              <a:rPr kumimoji="1" lang="en-US" altLang="zh-TW" sz="1600" dirty="0">
                <a:solidFill>
                  <a:srgbClr val="FF0000"/>
                </a:solidFill>
              </a:rPr>
              <a:t>diff</a:t>
            </a:r>
            <a:r>
              <a:rPr kumimoji="1" lang="zh-TW" altLang="en-US" sz="1600" dirty="0">
                <a:solidFill>
                  <a:srgbClr val="FF0000"/>
                </a:solidFill>
              </a:rPr>
              <a:t> </a:t>
            </a:r>
            <a:r>
              <a:rPr kumimoji="1" lang="en-US" altLang="zh-TW" sz="1600" dirty="0">
                <a:solidFill>
                  <a:srgbClr val="000090"/>
                </a:solidFill>
              </a:rPr>
              <a:t>file1</a:t>
            </a:r>
            <a:r>
              <a:rPr kumimoji="1" lang="zh-TW" altLang="en-US" sz="1600" dirty="0">
                <a:solidFill>
                  <a:srgbClr val="000090"/>
                </a:solidFill>
              </a:rPr>
              <a:t> </a:t>
            </a:r>
            <a:r>
              <a:rPr kumimoji="1" lang="en-US" altLang="zh-TW" sz="1600" dirty="0">
                <a:solidFill>
                  <a:srgbClr val="000090"/>
                </a:solidFill>
              </a:rPr>
              <a:t>file2:</a:t>
            </a:r>
            <a:r>
              <a:rPr kumimoji="1" lang="zh-TW" altLang="en-US" sz="1600" dirty="0">
                <a:solidFill>
                  <a:srgbClr val="000090"/>
                </a:solidFill>
              </a:rPr>
              <a:t> </a:t>
            </a:r>
            <a:endParaRPr kumimoji="1" lang="en-US" altLang="zh-TW" sz="1600" dirty="0" smtClean="0">
              <a:solidFill>
                <a:srgbClr val="000090"/>
              </a:solidFill>
            </a:endParaRPr>
          </a:p>
          <a:p>
            <a:r>
              <a:rPr kumimoji="1" lang="en-US" altLang="zh-TW" sz="1600" dirty="0">
                <a:solidFill>
                  <a:srgbClr val="000090"/>
                </a:solidFill>
              </a:rPr>
              <a:t>	</a:t>
            </a:r>
            <a:r>
              <a:rPr kumimoji="1" lang="en-US" altLang="zh-TW" sz="1600" dirty="0" smtClean="0">
                <a:solidFill>
                  <a:srgbClr val="000090"/>
                </a:solidFill>
              </a:rPr>
              <a:t>Compare</a:t>
            </a:r>
            <a:r>
              <a:rPr kumimoji="1" lang="zh-TW" altLang="en-US" sz="1600" dirty="0" smtClean="0">
                <a:solidFill>
                  <a:srgbClr val="000090"/>
                </a:solidFill>
              </a:rPr>
              <a:t> </a:t>
            </a:r>
            <a:r>
              <a:rPr kumimoji="1" lang="en-US" altLang="zh-TW" sz="1600" dirty="0">
                <a:solidFill>
                  <a:srgbClr val="000090"/>
                </a:solidFill>
              </a:rPr>
              <a:t>two</a:t>
            </a:r>
            <a:r>
              <a:rPr kumimoji="1" lang="zh-TW" altLang="en-US" sz="1600" dirty="0">
                <a:solidFill>
                  <a:srgbClr val="000090"/>
                </a:solidFill>
              </a:rPr>
              <a:t> </a:t>
            </a:r>
            <a:r>
              <a:rPr kumimoji="1" lang="en-US" altLang="zh-TW" sz="1600" dirty="0">
                <a:solidFill>
                  <a:srgbClr val="000090"/>
                </a:solidFill>
              </a:rPr>
              <a:t>files</a:t>
            </a:r>
            <a:r>
              <a:rPr kumimoji="1" lang="zh-TW" altLang="en-US" sz="1600" dirty="0">
                <a:solidFill>
                  <a:srgbClr val="000090"/>
                </a:solidFill>
              </a:rPr>
              <a:t> </a:t>
            </a:r>
            <a:endParaRPr kumimoji="1" lang="en-US" altLang="zh-TW" sz="1600" dirty="0" smtClean="0">
              <a:solidFill>
                <a:srgbClr val="000090"/>
              </a:solidFill>
            </a:endParaRPr>
          </a:p>
          <a:p>
            <a:r>
              <a:rPr kumimoji="1" lang="en-US" altLang="zh-TW" sz="1600" dirty="0">
                <a:solidFill>
                  <a:srgbClr val="000090"/>
                </a:solidFill>
              </a:rPr>
              <a:t>	</a:t>
            </a:r>
            <a:r>
              <a:rPr kumimoji="1" lang="en-US" altLang="zh-TW" sz="1600" dirty="0" smtClean="0">
                <a:solidFill>
                  <a:srgbClr val="000090"/>
                </a:solidFill>
              </a:rPr>
              <a:t>to </a:t>
            </a:r>
            <a:r>
              <a:rPr kumimoji="1" lang="en-US" altLang="zh-TW" sz="1600" dirty="0">
                <a:solidFill>
                  <a:srgbClr val="000090"/>
                </a:solidFill>
              </a:rPr>
              <a:t>check differences.</a:t>
            </a:r>
            <a:endParaRPr lang="zh-TW" altLang="en-US" sz="1600" dirty="0">
              <a:solidFill>
                <a:srgbClr val="000090"/>
              </a:solidFill>
            </a:endParaRPr>
          </a:p>
        </p:txBody>
      </p:sp>
    </p:spTree>
    <p:extLst>
      <p:ext uri="{BB962C8B-B14F-4D97-AF65-F5344CB8AC3E}">
        <p14:creationId xmlns:p14="http://schemas.microsoft.com/office/powerpoint/2010/main" val="116332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絲縷">
  <a:themeElements>
    <a:clrScheme name="絲縷">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絲縷">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絲縷">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5113</TotalTime>
  <Words>1540</Words>
  <Application>Microsoft Office PowerPoint</Application>
  <PresentationFormat>如螢幕大小 (4:3)</PresentationFormat>
  <Paragraphs>426</Paragraphs>
  <Slides>35</Slides>
  <Notes>14</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35</vt:i4>
      </vt:variant>
    </vt:vector>
  </HeadingPairs>
  <TitlesOfParts>
    <vt:vector size="48" baseType="lpstr">
      <vt:lpstr>Baskerville</vt:lpstr>
      <vt:lpstr>Hannotate TC Regular</vt:lpstr>
      <vt:lpstr>Marker Felt</vt:lpstr>
      <vt:lpstr>微軟正黑體</vt:lpstr>
      <vt:lpstr>新細明體</vt:lpstr>
      <vt:lpstr>Arial</vt:lpstr>
      <vt:lpstr>Calibri</vt:lpstr>
      <vt:lpstr>Century Gothic</vt:lpstr>
      <vt:lpstr>Consolas</vt:lpstr>
      <vt:lpstr>Times New Roman</vt:lpstr>
      <vt:lpstr>Wingdings</vt:lpstr>
      <vt:lpstr>Wingdings 3</vt:lpstr>
      <vt:lpstr>絲縷</vt:lpstr>
      <vt:lpstr>Project 1 Tutorial</vt:lpstr>
      <vt:lpstr>Outline</vt:lpstr>
      <vt:lpstr>Outline</vt:lpstr>
      <vt:lpstr>Design Single Cycle Processor</vt:lpstr>
      <vt:lpstr>Design Test Cases</vt:lpstr>
      <vt:lpstr>Input: Instruction Memory and Data Memory </vt:lpstr>
      <vt:lpstr>Output: Some Records</vt:lpstr>
      <vt:lpstr>Test Pool: More test cases</vt:lpstr>
      <vt:lpstr>Summary</vt:lpstr>
      <vt:lpstr>Outline</vt:lpstr>
      <vt:lpstr>Before 1st Submission</vt:lpstr>
      <vt:lpstr>Before 2nd Submission</vt:lpstr>
      <vt:lpstr>Submission Package</vt:lpstr>
      <vt:lpstr>Working flow</vt:lpstr>
      <vt:lpstr>Note</vt:lpstr>
      <vt:lpstr>Outline</vt:lpstr>
      <vt:lpstr>Development Environment</vt:lpstr>
      <vt:lpstr>Development Environment</vt:lpstr>
      <vt:lpstr>SSH/SFTP: Connect to workstation</vt:lpstr>
      <vt:lpstr>Common Linux Commands</vt:lpstr>
      <vt:lpstr>Common Linux Commands</vt:lpstr>
      <vt:lpstr>Class Workstation</vt:lpstr>
      <vt:lpstr>SSH/SFTP: From Linux/OS X</vt:lpstr>
      <vt:lpstr>SSH/SFTP: From Window</vt:lpstr>
      <vt:lpstr>SSH/SFTP: From Window</vt:lpstr>
      <vt:lpstr>Editor: Vim or Other GUI Editor</vt:lpstr>
      <vt:lpstr>Development Environment</vt:lpstr>
      <vt:lpstr>GCC: Compile your program</vt:lpstr>
      <vt:lpstr>GCC: Link the Object Files</vt:lpstr>
      <vt:lpstr>Some GCC Commands</vt:lpstr>
      <vt:lpstr>Makefile: Compile &amp; Link program</vt:lpstr>
      <vt:lpstr>Makefile: Compile &amp; Link program</vt:lpstr>
      <vt:lpstr>Makefile: Compile &amp; Link program</vt:lpstr>
      <vt:lpstr>Development Environment</vt:lpstr>
      <vt:lpstr>Good luck!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Kyeg</dc:creator>
  <cp:lastModifiedBy>LogosLab</cp:lastModifiedBy>
  <cp:revision>246</cp:revision>
  <dcterms:created xsi:type="dcterms:W3CDTF">2016-02-27T06:11:49Z</dcterms:created>
  <dcterms:modified xsi:type="dcterms:W3CDTF">2017-02-23T03:31:09Z</dcterms:modified>
</cp:coreProperties>
</file>